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5" r:id="rId2"/>
    <p:sldId id="289" r:id="rId3"/>
    <p:sldId id="274" r:id="rId4"/>
    <p:sldId id="276" r:id="rId5"/>
    <p:sldId id="257" r:id="rId6"/>
    <p:sldId id="260" r:id="rId7"/>
    <p:sldId id="288" r:id="rId8"/>
    <p:sldId id="277" r:id="rId9"/>
    <p:sldId id="278" r:id="rId10"/>
    <p:sldId id="263" r:id="rId11"/>
    <p:sldId id="264" r:id="rId12"/>
    <p:sldId id="269" r:id="rId13"/>
    <p:sldId id="285" r:id="rId14"/>
    <p:sldId id="287" r:id="rId15"/>
    <p:sldId id="284" r:id="rId16"/>
    <p:sldId id="279" r:id="rId17"/>
    <p:sldId id="270" r:id="rId18"/>
    <p:sldId id="271" r:id="rId19"/>
    <p:sldId id="281" r:id="rId20"/>
    <p:sldId id="28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E287"/>
    <a:srgbClr val="00FF99"/>
    <a:srgbClr val="00C8C3"/>
    <a:srgbClr val="00FF00"/>
    <a:srgbClr val="8243FF"/>
    <a:srgbClr val="5F5F5F"/>
    <a:srgbClr val="4D4D4D"/>
    <a:srgbClr val="0027A4"/>
    <a:srgbClr val="0000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810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6E604D-E529-4682-A014-E7A41D1D2735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B4469-3214-4879-80CD-042FD1288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345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B4469-3214-4879-80CD-042FD1288B1E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3857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B4469-3214-4879-80CD-042FD1288B1E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3857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B4469-3214-4879-80CD-042FD1288B1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834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B4469-3214-4879-80CD-042FD1288B1E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791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B4469-3214-4879-80CD-042FD1288B1E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791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EA41F-F6BF-4C0A-9759-FD55F0EB7D8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7" Type="http://schemas.openxmlformats.org/officeDocument/2006/relationships/image" Target="../media/image149.png"/><Relationship Id="rId2" Type="http://schemas.openxmlformats.org/officeDocument/2006/relationships/image" Target="../media/image14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8.png"/><Relationship Id="rId5" Type="http://schemas.openxmlformats.org/officeDocument/2006/relationships/image" Target="../media/image147.png"/><Relationship Id="rId4" Type="http://schemas.openxmlformats.org/officeDocument/2006/relationships/image" Target="../media/image1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13" Type="http://schemas.openxmlformats.org/officeDocument/2006/relationships/image" Target="../media/image160.png"/><Relationship Id="rId18" Type="http://schemas.openxmlformats.org/officeDocument/2006/relationships/image" Target="../media/image165.png"/><Relationship Id="rId26" Type="http://schemas.openxmlformats.org/officeDocument/2006/relationships/image" Target="../media/image186.png"/><Relationship Id="rId3" Type="http://schemas.openxmlformats.org/officeDocument/2006/relationships/image" Target="../media/image150.png"/><Relationship Id="rId21" Type="http://schemas.openxmlformats.org/officeDocument/2006/relationships/image" Target="../media/image167.png"/><Relationship Id="rId7" Type="http://schemas.openxmlformats.org/officeDocument/2006/relationships/image" Target="../media/image154.png"/><Relationship Id="rId12" Type="http://schemas.openxmlformats.org/officeDocument/2006/relationships/image" Target="../media/image159.png"/><Relationship Id="rId17" Type="http://schemas.openxmlformats.org/officeDocument/2006/relationships/image" Target="../media/image164.png"/><Relationship Id="rId33" Type="http://schemas.openxmlformats.org/officeDocument/2006/relationships/image" Target="../media/image17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63.png"/><Relationship Id="rId20" Type="http://schemas.openxmlformats.org/officeDocument/2006/relationships/image" Target="../media/image1660.png"/><Relationship Id="rId29" Type="http://schemas.openxmlformats.org/officeDocument/2006/relationships/image" Target="../media/image1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3.png"/><Relationship Id="rId11" Type="http://schemas.openxmlformats.org/officeDocument/2006/relationships/image" Target="../media/image158.png"/><Relationship Id="rId32" Type="http://schemas.openxmlformats.org/officeDocument/2006/relationships/image" Target="../media/image170.png"/><Relationship Id="rId5" Type="http://schemas.openxmlformats.org/officeDocument/2006/relationships/image" Target="../media/image152.png"/><Relationship Id="rId15" Type="http://schemas.openxmlformats.org/officeDocument/2006/relationships/image" Target="../media/image162.png"/><Relationship Id="rId28" Type="http://schemas.openxmlformats.org/officeDocument/2006/relationships/image" Target="../media/image1670.png"/><Relationship Id="rId10" Type="http://schemas.openxmlformats.org/officeDocument/2006/relationships/image" Target="../media/image157.png"/><Relationship Id="rId19" Type="http://schemas.openxmlformats.org/officeDocument/2006/relationships/image" Target="../media/image166.png"/><Relationship Id="rId31" Type="http://schemas.openxmlformats.org/officeDocument/2006/relationships/image" Target="../media/image169.png"/><Relationship Id="rId4" Type="http://schemas.openxmlformats.org/officeDocument/2006/relationships/image" Target="../media/image151.png"/><Relationship Id="rId9" Type="http://schemas.openxmlformats.org/officeDocument/2006/relationships/image" Target="../media/image156.png"/><Relationship Id="rId14" Type="http://schemas.openxmlformats.org/officeDocument/2006/relationships/image" Target="../media/image161.png"/><Relationship Id="rId22" Type="http://schemas.openxmlformats.org/officeDocument/2006/relationships/image" Target="../media/image168.png"/><Relationship Id="rId27" Type="http://schemas.openxmlformats.org/officeDocument/2006/relationships/image" Target="../media/image187.png"/><Relationship Id="rId30" Type="http://schemas.openxmlformats.org/officeDocument/2006/relationships/image" Target="../media/image1680.png"/></Relationships>
</file>

<file path=ppt/slides/_rels/slide1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79.png"/><Relationship Id="rId3" Type="http://schemas.openxmlformats.org/officeDocument/2006/relationships/image" Target="../media/image841.png"/><Relationship Id="rId21" Type="http://schemas.openxmlformats.org/officeDocument/2006/relationships/image" Target="../media/image182.png"/><Relationship Id="rId17" Type="http://schemas.openxmlformats.org/officeDocument/2006/relationships/image" Target="../media/image178.png"/><Relationship Id="rId2" Type="http://schemas.openxmlformats.org/officeDocument/2006/relationships/image" Target="../media/image172.png"/><Relationship Id="rId16" Type="http://schemas.openxmlformats.org/officeDocument/2006/relationships/image" Target="../media/image177.png"/><Relationship Id="rId20" Type="http://schemas.openxmlformats.org/officeDocument/2006/relationships/image" Target="../media/image1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5.png"/><Relationship Id="rId5" Type="http://schemas.openxmlformats.org/officeDocument/2006/relationships/image" Target="../media/image174.png"/><Relationship Id="rId15" Type="http://schemas.openxmlformats.org/officeDocument/2006/relationships/image" Target="../media/image176.png"/><Relationship Id="rId23" Type="http://schemas.openxmlformats.org/officeDocument/2006/relationships/image" Target="../media/image185.png"/><Relationship Id="rId19" Type="http://schemas.openxmlformats.org/officeDocument/2006/relationships/image" Target="../media/image180.png"/><Relationship Id="rId4" Type="http://schemas.openxmlformats.org/officeDocument/2006/relationships/image" Target="../media/image173.png"/><Relationship Id="rId14" Type="http://schemas.openxmlformats.org/officeDocument/2006/relationships/image" Target="../media/image184.png"/><Relationship Id="rId22" Type="http://schemas.openxmlformats.org/officeDocument/2006/relationships/image" Target="../media/image18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png"/><Relationship Id="rId13" Type="http://schemas.openxmlformats.org/officeDocument/2006/relationships/image" Target="../media/image200.png"/><Relationship Id="rId18" Type="http://schemas.openxmlformats.org/officeDocument/2006/relationships/image" Target="../media/image205.png"/><Relationship Id="rId3" Type="http://schemas.openxmlformats.org/officeDocument/2006/relationships/image" Target="../media/image190.png"/><Relationship Id="rId21" Type="http://schemas.openxmlformats.org/officeDocument/2006/relationships/image" Target="../media/image208.png"/><Relationship Id="rId7" Type="http://schemas.openxmlformats.org/officeDocument/2006/relationships/image" Target="../media/image194.png"/><Relationship Id="rId12" Type="http://schemas.openxmlformats.org/officeDocument/2006/relationships/image" Target="../media/image199.png"/><Relationship Id="rId17" Type="http://schemas.openxmlformats.org/officeDocument/2006/relationships/image" Target="../media/image204.png"/><Relationship Id="rId2" Type="http://schemas.openxmlformats.org/officeDocument/2006/relationships/image" Target="../media/image188.png"/><Relationship Id="rId16" Type="http://schemas.openxmlformats.org/officeDocument/2006/relationships/image" Target="../media/image203.png"/><Relationship Id="rId20" Type="http://schemas.openxmlformats.org/officeDocument/2006/relationships/image" Target="../media/image20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3.png"/><Relationship Id="rId11" Type="http://schemas.openxmlformats.org/officeDocument/2006/relationships/image" Target="../media/image198.png"/><Relationship Id="rId24" Type="http://schemas.openxmlformats.org/officeDocument/2006/relationships/image" Target="../media/image211.png"/><Relationship Id="rId5" Type="http://schemas.openxmlformats.org/officeDocument/2006/relationships/image" Target="../media/image192.png"/><Relationship Id="rId15" Type="http://schemas.openxmlformats.org/officeDocument/2006/relationships/image" Target="../media/image202.png"/><Relationship Id="rId23" Type="http://schemas.openxmlformats.org/officeDocument/2006/relationships/image" Target="../media/image210.png"/><Relationship Id="rId10" Type="http://schemas.openxmlformats.org/officeDocument/2006/relationships/image" Target="../media/image197.png"/><Relationship Id="rId19" Type="http://schemas.openxmlformats.org/officeDocument/2006/relationships/image" Target="../media/image206.png"/><Relationship Id="rId4" Type="http://schemas.openxmlformats.org/officeDocument/2006/relationships/image" Target="../media/image191.png"/><Relationship Id="rId9" Type="http://schemas.openxmlformats.org/officeDocument/2006/relationships/image" Target="../media/image196.png"/><Relationship Id="rId14" Type="http://schemas.openxmlformats.org/officeDocument/2006/relationships/image" Target="../media/image201.png"/><Relationship Id="rId22" Type="http://schemas.openxmlformats.org/officeDocument/2006/relationships/image" Target="../media/image20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png"/><Relationship Id="rId12" Type="http://schemas.openxmlformats.org/officeDocument/2006/relationships/image" Target="../media/image214.png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png"/><Relationship Id="rId18" Type="http://schemas.openxmlformats.org/officeDocument/2006/relationships/image" Target="../media/image228.png"/><Relationship Id="rId3" Type="http://schemas.openxmlformats.org/officeDocument/2006/relationships/image" Target="../media/image215.png"/><Relationship Id="rId7" Type="http://schemas.openxmlformats.org/officeDocument/2006/relationships/image" Target="../media/image220.png"/><Relationship Id="rId12" Type="http://schemas.openxmlformats.org/officeDocument/2006/relationships/image" Target="../media/image225.png"/><Relationship Id="rId17" Type="http://schemas.openxmlformats.org/officeDocument/2006/relationships/image" Target="../media/image1911.png"/><Relationship Id="rId2" Type="http://schemas.openxmlformats.org/officeDocument/2006/relationships/image" Target="../media/image172.png"/><Relationship Id="rId16" Type="http://schemas.openxmlformats.org/officeDocument/2006/relationships/image" Target="../media/image2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9.png"/><Relationship Id="rId11" Type="http://schemas.openxmlformats.org/officeDocument/2006/relationships/image" Target="../media/image224.png"/><Relationship Id="rId5" Type="http://schemas.openxmlformats.org/officeDocument/2006/relationships/image" Target="../media/image218.png"/><Relationship Id="rId15" Type="http://schemas.openxmlformats.org/officeDocument/2006/relationships/image" Target="../media/image226.png"/><Relationship Id="rId10" Type="http://schemas.openxmlformats.org/officeDocument/2006/relationships/image" Target="../media/image223.png"/><Relationship Id="rId4" Type="http://schemas.openxmlformats.org/officeDocument/2006/relationships/image" Target="../media/image217.png"/><Relationship Id="rId9" Type="http://schemas.openxmlformats.org/officeDocument/2006/relationships/image" Target="../media/image222.png"/><Relationship Id="rId14" Type="http://schemas.openxmlformats.org/officeDocument/2006/relationships/image" Target="../media/image18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90.png"/><Relationship Id="rId13" Type="http://schemas.openxmlformats.org/officeDocument/2006/relationships/image" Target="../media/image2040.png"/><Relationship Id="rId3" Type="http://schemas.openxmlformats.org/officeDocument/2006/relationships/image" Target="../media/image1940.png"/><Relationship Id="rId7" Type="http://schemas.openxmlformats.org/officeDocument/2006/relationships/image" Target="../media/image1980.png"/><Relationship Id="rId12" Type="http://schemas.openxmlformats.org/officeDocument/2006/relationships/image" Target="../media/image2030.png"/><Relationship Id="rId2" Type="http://schemas.openxmlformats.org/officeDocument/2006/relationships/image" Target="../media/image19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70.png"/><Relationship Id="rId11" Type="http://schemas.openxmlformats.org/officeDocument/2006/relationships/image" Target="../media/image2020.png"/><Relationship Id="rId5" Type="http://schemas.openxmlformats.org/officeDocument/2006/relationships/image" Target="../media/image1960.png"/><Relationship Id="rId15" Type="http://schemas.openxmlformats.org/officeDocument/2006/relationships/image" Target="../media/image2060.png"/><Relationship Id="rId10" Type="http://schemas.openxmlformats.org/officeDocument/2006/relationships/image" Target="../media/image2010.png"/><Relationship Id="rId4" Type="http://schemas.openxmlformats.org/officeDocument/2006/relationships/image" Target="../media/image1950.png"/><Relationship Id="rId9" Type="http://schemas.openxmlformats.org/officeDocument/2006/relationships/image" Target="../media/image2000.png"/><Relationship Id="rId14" Type="http://schemas.openxmlformats.org/officeDocument/2006/relationships/image" Target="../media/image205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0.png"/><Relationship Id="rId13" Type="http://schemas.openxmlformats.org/officeDocument/2006/relationships/image" Target="../media/image2180.png"/><Relationship Id="rId18" Type="http://schemas.openxmlformats.org/officeDocument/2006/relationships/image" Target="../media/image2150.png"/><Relationship Id="rId26" Type="http://schemas.openxmlformats.org/officeDocument/2006/relationships/image" Target="../media/image231.png"/><Relationship Id="rId3" Type="http://schemas.openxmlformats.org/officeDocument/2006/relationships/image" Target="../media/image2.jpeg"/><Relationship Id="rId21" Type="http://schemas.openxmlformats.org/officeDocument/2006/relationships/image" Target="../media/image2260.png"/><Relationship Id="rId7" Type="http://schemas.openxmlformats.org/officeDocument/2006/relationships/image" Target="../media/image2120.png"/><Relationship Id="rId12" Type="http://schemas.openxmlformats.org/officeDocument/2006/relationships/image" Target="../media/image2170.png"/><Relationship Id="rId17" Type="http://schemas.openxmlformats.org/officeDocument/2006/relationships/image" Target="../media/image2220.png"/><Relationship Id="rId25" Type="http://schemas.openxmlformats.org/officeDocument/2006/relationships/image" Target="../media/image230.png"/><Relationship Id="rId2" Type="http://schemas.openxmlformats.org/officeDocument/2006/relationships/image" Target="../media/image2070.png"/><Relationship Id="rId16" Type="http://schemas.openxmlformats.org/officeDocument/2006/relationships/image" Target="../media/image2211.png"/><Relationship Id="rId20" Type="http://schemas.openxmlformats.org/officeDocument/2006/relationships/image" Target="../media/image22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80.png"/><Relationship Id="rId11" Type="http://schemas.openxmlformats.org/officeDocument/2006/relationships/image" Target="../media/image216.png"/><Relationship Id="rId24" Type="http://schemas.openxmlformats.org/officeDocument/2006/relationships/image" Target="../media/image2240.png"/><Relationship Id="rId5" Type="http://schemas.openxmlformats.org/officeDocument/2006/relationships/image" Target="../media/image2100.png"/><Relationship Id="rId15" Type="http://schemas.openxmlformats.org/officeDocument/2006/relationships/image" Target="../media/image2151.png"/><Relationship Id="rId23" Type="http://schemas.openxmlformats.org/officeDocument/2006/relationships/image" Target="../media/image2280.png"/><Relationship Id="rId10" Type="http://schemas.openxmlformats.org/officeDocument/2006/relationships/image" Target="../media/image2110.png"/><Relationship Id="rId19" Type="http://schemas.openxmlformats.org/officeDocument/2006/relationships/image" Target="../media/image2230.png"/><Relationship Id="rId4" Type="http://schemas.openxmlformats.org/officeDocument/2006/relationships/image" Target="../media/image2090.png"/><Relationship Id="rId9" Type="http://schemas.openxmlformats.org/officeDocument/2006/relationships/image" Target="../media/image2140.png"/><Relationship Id="rId14" Type="http://schemas.openxmlformats.org/officeDocument/2006/relationships/image" Target="../media/image1850.png"/><Relationship Id="rId22" Type="http://schemas.openxmlformats.org/officeDocument/2006/relationships/image" Target="../media/image219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70.png"/><Relationship Id="rId3" Type="http://schemas.openxmlformats.org/officeDocument/2006/relationships/image" Target="../media/image232.png"/><Relationship Id="rId7" Type="http://schemas.openxmlformats.org/officeDocument/2006/relationships/image" Target="../media/image2201.png"/><Relationship Id="rId2" Type="http://schemas.openxmlformats.org/officeDocument/2006/relationships/image" Target="../media/image2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8.png"/><Relationship Id="rId5" Type="http://schemas.openxmlformats.org/officeDocument/2006/relationships/image" Target="../media/image237.png"/><Relationship Id="rId4" Type="http://schemas.openxmlformats.org/officeDocument/2006/relationships/image" Target="../media/image2190.png"/><Relationship Id="rId9" Type="http://schemas.openxmlformats.org/officeDocument/2006/relationships/image" Target="../media/image220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3.png"/><Relationship Id="rId3" Type="http://schemas.openxmlformats.org/officeDocument/2006/relationships/image" Target="../media/image243.png"/><Relationship Id="rId7" Type="http://schemas.openxmlformats.org/officeDocument/2006/relationships/image" Target="../media/image75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2.png"/><Relationship Id="rId5" Type="http://schemas.openxmlformats.org/officeDocument/2006/relationships/image" Target="../media/image241.png"/><Relationship Id="rId4" Type="http://schemas.openxmlformats.org/officeDocument/2006/relationships/image" Target="../media/image239.png"/><Relationship Id="rId9" Type="http://schemas.openxmlformats.org/officeDocument/2006/relationships/image" Target="../media/image2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8.png"/><Relationship Id="rId21" Type="http://schemas.openxmlformats.org/officeDocument/2006/relationships/image" Target="../media/image12.png"/><Relationship Id="rId7" Type="http://schemas.openxmlformats.org/officeDocument/2006/relationships/image" Target="../media/image6.png"/><Relationship Id="rId25" Type="http://schemas.openxmlformats.org/officeDocument/2006/relationships/image" Target="../media/image15.png"/><Relationship Id="rId2" Type="http://schemas.openxmlformats.org/officeDocument/2006/relationships/image" Target="../media/image2.png"/><Relationship Id="rId20" Type="http://schemas.openxmlformats.org/officeDocument/2006/relationships/image" Target="../media/image11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14.png"/><Relationship Id="rId5" Type="http://schemas.openxmlformats.org/officeDocument/2006/relationships/image" Target="../media/image4.png"/><Relationship Id="rId23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22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1.png"/><Relationship Id="rId13" Type="http://schemas.openxmlformats.org/officeDocument/2006/relationships/image" Target="../media/image262.png"/><Relationship Id="rId3" Type="http://schemas.openxmlformats.org/officeDocument/2006/relationships/image" Target="../media/image247.png"/><Relationship Id="rId7" Type="http://schemas.openxmlformats.org/officeDocument/2006/relationships/image" Target="../media/image252.png"/><Relationship Id="rId12" Type="http://schemas.openxmlformats.org/officeDocument/2006/relationships/image" Target="../media/image256.png"/><Relationship Id="rId2" Type="http://schemas.openxmlformats.org/officeDocument/2006/relationships/image" Target="../media/image245.png"/><Relationship Id="rId16" Type="http://schemas.openxmlformats.org/officeDocument/2006/relationships/image" Target="../media/image2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0.png"/><Relationship Id="rId11" Type="http://schemas.openxmlformats.org/officeDocument/2006/relationships/image" Target="../media/image255.png"/><Relationship Id="rId5" Type="http://schemas.openxmlformats.org/officeDocument/2006/relationships/image" Target="../media/image249.png"/><Relationship Id="rId15" Type="http://schemas.openxmlformats.org/officeDocument/2006/relationships/image" Target="../media/image259.png"/><Relationship Id="rId10" Type="http://schemas.openxmlformats.org/officeDocument/2006/relationships/image" Target="../media/image258.png"/><Relationship Id="rId4" Type="http://schemas.openxmlformats.org/officeDocument/2006/relationships/image" Target="../media/image248.png"/><Relationship Id="rId9" Type="http://schemas.openxmlformats.org/officeDocument/2006/relationships/image" Target="../media/image254.png"/><Relationship Id="rId14" Type="http://schemas.openxmlformats.org/officeDocument/2006/relationships/image" Target="../media/image25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910.png"/><Relationship Id="rId18" Type="http://schemas.openxmlformats.org/officeDocument/2006/relationships/image" Target="../media/image22.png"/><Relationship Id="rId3" Type="http://schemas.openxmlformats.org/officeDocument/2006/relationships/image" Target="../media/image1100.png"/><Relationship Id="rId7" Type="http://schemas.openxmlformats.org/officeDocument/2006/relationships/image" Target="../media/image1410.png"/><Relationship Id="rId12" Type="http://schemas.openxmlformats.org/officeDocument/2006/relationships/image" Target="../media/image1912.png"/><Relationship Id="rId16" Type="http://schemas.openxmlformats.org/officeDocument/2006/relationships/image" Target="../media/image2111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10.png"/><Relationship Id="rId5" Type="http://schemas.openxmlformats.org/officeDocument/2006/relationships/image" Target="../media/image16.png"/><Relationship Id="rId15" Type="http://schemas.openxmlformats.org/officeDocument/2006/relationships/image" Target="../media/image2011.png"/><Relationship Id="rId10" Type="http://schemas.openxmlformats.org/officeDocument/2006/relationships/image" Target="../media/image20.png"/><Relationship Id="rId19" Type="http://schemas.openxmlformats.org/officeDocument/2006/relationships/image" Target="../media/image23.png"/><Relationship Id="rId4" Type="http://schemas.openxmlformats.org/officeDocument/2006/relationships/image" Target="../media/image234.png"/><Relationship Id="rId9" Type="http://schemas.openxmlformats.org/officeDocument/2006/relationships/image" Target="../media/image19.pn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13" Type="http://schemas.openxmlformats.org/officeDocument/2006/relationships/image" Target="../media/image39.png"/><Relationship Id="rId18" Type="http://schemas.openxmlformats.org/officeDocument/2006/relationships/image" Target="../media/image43.png"/><Relationship Id="rId26" Type="http://schemas.openxmlformats.org/officeDocument/2006/relationships/image" Target="../media/image51.png"/><Relationship Id="rId3" Type="http://schemas.openxmlformats.org/officeDocument/2006/relationships/image" Target="../media/image2210.png"/><Relationship Id="rId34" Type="http://schemas.openxmlformats.org/officeDocument/2006/relationships/image" Target="../media/image59.png"/><Relationship Id="rId7" Type="http://schemas.openxmlformats.org/officeDocument/2006/relationships/image" Target="../media/image260.png"/><Relationship Id="rId12" Type="http://schemas.openxmlformats.org/officeDocument/2006/relationships/image" Target="../media/image38.png"/><Relationship Id="rId17" Type="http://schemas.openxmlformats.org/officeDocument/2006/relationships/image" Target="../media/image42.png"/><Relationship Id="rId25" Type="http://schemas.openxmlformats.org/officeDocument/2006/relationships/image" Target="../media/image50.png"/><Relationship Id="rId33" Type="http://schemas.openxmlformats.org/officeDocument/2006/relationships/image" Target="../media/image5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4.png"/><Relationship Id="rId20" Type="http://schemas.openxmlformats.org/officeDocument/2006/relationships/image" Target="../media/image311.png"/><Relationship Id="rId29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24.png"/><Relationship Id="rId24" Type="http://schemas.openxmlformats.org/officeDocument/2006/relationships/image" Target="../media/image48.png"/><Relationship Id="rId32" Type="http://schemas.openxmlformats.org/officeDocument/2006/relationships/image" Target="../media/image57.png"/><Relationship Id="rId37" Type="http://schemas.openxmlformats.org/officeDocument/2006/relationships/image" Target="../media/image62.png"/><Relationship Id="rId5" Type="http://schemas.openxmlformats.org/officeDocument/2006/relationships/image" Target="../media/image30.png"/><Relationship Id="rId15" Type="http://schemas.openxmlformats.org/officeDocument/2006/relationships/image" Target="../media/image41.png"/><Relationship Id="rId23" Type="http://schemas.openxmlformats.org/officeDocument/2006/relationships/image" Target="../media/image33.png"/><Relationship Id="rId28" Type="http://schemas.openxmlformats.org/officeDocument/2006/relationships/image" Target="../media/image53.png"/><Relationship Id="rId36" Type="http://schemas.openxmlformats.org/officeDocument/2006/relationships/image" Target="../media/image61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31" Type="http://schemas.openxmlformats.org/officeDocument/2006/relationships/image" Target="../media/image56.png"/><Relationship Id="rId4" Type="http://schemas.openxmlformats.org/officeDocument/2006/relationships/image" Target="../media/image32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9.png"/><Relationship Id="rId27" Type="http://schemas.openxmlformats.org/officeDocument/2006/relationships/image" Target="../media/image52.png"/><Relationship Id="rId30" Type="http://schemas.openxmlformats.org/officeDocument/2006/relationships/image" Target="../media/image55.png"/><Relationship Id="rId35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25.png"/><Relationship Id="rId21" Type="http://schemas.openxmlformats.org/officeDocument/2006/relationships/image" Target="../media/image71.png"/><Relationship Id="rId34" Type="http://schemas.openxmlformats.org/officeDocument/2006/relationships/image" Target="../media/image79.png"/><Relationship Id="rId7" Type="http://schemas.openxmlformats.org/officeDocument/2006/relationships/image" Target="../media/image63.png"/><Relationship Id="rId12" Type="http://schemas.openxmlformats.org/officeDocument/2006/relationships/image" Target="../media/image66.png"/><Relationship Id="rId25" Type="http://schemas.openxmlformats.org/officeDocument/2006/relationships/image" Target="../media/image70.png"/><Relationship Id="rId33" Type="http://schemas.openxmlformats.org/officeDocument/2006/relationships/image" Target="../media/image80.png"/><Relationship Id="rId2" Type="http://schemas.openxmlformats.org/officeDocument/2006/relationships/notesSlide" Target="../notesSlides/notesSlide2.xml"/><Relationship Id="rId20" Type="http://schemas.openxmlformats.org/officeDocument/2006/relationships/image" Target="../media/image69.png"/><Relationship Id="rId29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5.png"/><Relationship Id="rId24" Type="http://schemas.openxmlformats.org/officeDocument/2006/relationships/image" Target="../media/image74.png"/><Relationship Id="rId32" Type="http://schemas.openxmlformats.org/officeDocument/2006/relationships/image" Target="../media/image26.png"/><Relationship Id="rId37" Type="http://schemas.openxmlformats.org/officeDocument/2006/relationships/image" Target="../media/image81.png"/><Relationship Id="rId15" Type="http://schemas.openxmlformats.org/officeDocument/2006/relationships/image" Target="../media/image461.png"/><Relationship Id="rId23" Type="http://schemas.openxmlformats.org/officeDocument/2006/relationships/image" Target="../media/image72.png"/><Relationship Id="rId28" Type="http://schemas.openxmlformats.org/officeDocument/2006/relationships/image" Target="../media/image76.png"/><Relationship Id="rId36" Type="http://schemas.openxmlformats.org/officeDocument/2006/relationships/image" Target="../media/image83.png"/><Relationship Id="rId10" Type="http://schemas.openxmlformats.org/officeDocument/2006/relationships/image" Target="../media/image47.png"/><Relationship Id="rId19" Type="http://schemas.openxmlformats.org/officeDocument/2006/relationships/image" Target="../media/image692.png"/><Relationship Id="rId31" Type="http://schemas.openxmlformats.org/officeDocument/2006/relationships/image" Target="../media/image73.png"/><Relationship Id="rId9" Type="http://schemas.openxmlformats.org/officeDocument/2006/relationships/image" Target="../media/image46.png"/><Relationship Id="rId14" Type="http://schemas.openxmlformats.org/officeDocument/2006/relationships/image" Target="../media/image68.png"/><Relationship Id="rId22" Type="http://schemas.openxmlformats.org/officeDocument/2006/relationships/image" Target="../media/image64.png"/><Relationship Id="rId30" Type="http://schemas.openxmlformats.org/officeDocument/2006/relationships/image" Target="../media/image77.png"/><Relationship Id="rId35" Type="http://schemas.openxmlformats.org/officeDocument/2006/relationships/image" Target="../media/image8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4.png"/><Relationship Id="rId13" Type="http://schemas.openxmlformats.org/officeDocument/2006/relationships/image" Target="../media/image780.png"/><Relationship Id="rId18" Type="http://schemas.openxmlformats.org/officeDocument/2006/relationships/image" Target="../media/image940.png"/><Relationship Id="rId26" Type="http://schemas.openxmlformats.org/officeDocument/2006/relationships/image" Target="../media/image106.png"/><Relationship Id="rId3" Type="http://schemas.openxmlformats.org/officeDocument/2006/relationships/image" Target="../media/image470.png"/><Relationship Id="rId21" Type="http://schemas.openxmlformats.org/officeDocument/2006/relationships/image" Target="../media/image97.png"/><Relationship Id="rId7" Type="http://schemas.openxmlformats.org/officeDocument/2006/relationships/image" Target="../media/image860.png"/><Relationship Id="rId12" Type="http://schemas.openxmlformats.org/officeDocument/2006/relationships/image" Target="../media/image751.png"/><Relationship Id="rId17" Type="http://schemas.openxmlformats.org/officeDocument/2006/relationships/image" Target="../media/image930.png"/><Relationship Id="rId2" Type="http://schemas.openxmlformats.org/officeDocument/2006/relationships/image" Target="../media/image460.png"/><Relationship Id="rId16" Type="http://schemas.openxmlformats.org/officeDocument/2006/relationships/image" Target="../media/image920.png"/><Relationship Id="rId20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0.png"/><Relationship Id="rId11" Type="http://schemas.openxmlformats.org/officeDocument/2006/relationships/image" Target="../media/image670.png"/><Relationship Id="rId24" Type="http://schemas.openxmlformats.org/officeDocument/2006/relationships/image" Target="../media/image100.png"/><Relationship Id="rId5" Type="http://schemas.openxmlformats.org/officeDocument/2006/relationships/image" Target="../media/image840.png"/><Relationship Id="rId15" Type="http://schemas.openxmlformats.org/officeDocument/2006/relationships/image" Target="../media/image910.png"/><Relationship Id="rId23" Type="http://schemas.openxmlformats.org/officeDocument/2006/relationships/image" Target="../media/image99.png"/><Relationship Id="rId10" Type="http://schemas.openxmlformats.org/officeDocument/2006/relationships/image" Target="../media/image290.png"/><Relationship Id="rId19" Type="http://schemas.openxmlformats.org/officeDocument/2006/relationships/image" Target="../media/image95.png"/><Relationship Id="rId4" Type="http://schemas.openxmlformats.org/officeDocument/2006/relationships/image" Target="../media/image270.png"/><Relationship Id="rId9" Type="http://schemas.openxmlformats.org/officeDocument/2006/relationships/image" Target="../media/image890.png"/><Relationship Id="rId14" Type="http://schemas.openxmlformats.org/officeDocument/2006/relationships/image" Target="../media/image900.png"/><Relationship Id="rId22" Type="http://schemas.openxmlformats.org/officeDocument/2006/relationships/image" Target="../media/image98.png"/><Relationship Id="rId27" Type="http://schemas.openxmlformats.org/officeDocument/2006/relationships/image" Target="../media/image101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12.png"/><Relationship Id="rId3" Type="http://schemas.openxmlformats.org/officeDocument/2006/relationships/image" Target="../media/image102.png"/><Relationship Id="rId21" Type="http://schemas.openxmlformats.org/officeDocument/2006/relationships/image" Target="../media/image1030.png"/><Relationship Id="rId25" Type="http://schemas.openxmlformats.org/officeDocument/2006/relationships/image" Target="../media/image111.png"/><Relationship Id="rId2" Type="http://schemas.openxmlformats.org/officeDocument/2006/relationships/notesSlide" Target="../notesSlides/notesSlide3.xml"/><Relationship Id="rId29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png"/><Relationship Id="rId24" Type="http://schemas.openxmlformats.org/officeDocument/2006/relationships/image" Target="../media/image110.png"/><Relationship Id="rId5" Type="http://schemas.openxmlformats.org/officeDocument/2006/relationships/image" Target="../media/image104.png"/><Relationship Id="rId23" Type="http://schemas.openxmlformats.org/officeDocument/2006/relationships/image" Target="../media/image109.png"/><Relationship Id="rId28" Type="http://schemas.openxmlformats.org/officeDocument/2006/relationships/image" Target="../media/image880.png"/><Relationship Id="rId31" Type="http://schemas.openxmlformats.org/officeDocument/2006/relationships/image" Target="../media/image116.png"/><Relationship Id="rId4" Type="http://schemas.openxmlformats.org/officeDocument/2006/relationships/image" Target="../media/image105.png"/><Relationship Id="rId22" Type="http://schemas.openxmlformats.org/officeDocument/2006/relationships/image" Target="../media/image108.png"/><Relationship Id="rId27" Type="http://schemas.openxmlformats.org/officeDocument/2006/relationships/image" Target="../media/image103.png"/><Relationship Id="rId30" Type="http://schemas.openxmlformats.org/officeDocument/2006/relationships/image" Target="../media/image115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3.png"/><Relationship Id="rId26" Type="http://schemas.openxmlformats.org/officeDocument/2006/relationships/image" Target="../media/image122.png"/><Relationship Id="rId3" Type="http://schemas.openxmlformats.org/officeDocument/2006/relationships/image" Target="../media/image1041.png"/><Relationship Id="rId21" Type="http://schemas.openxmlformats.org/officeDocument/2006/relationships/image" Target="../media/image119.png"/><Relationship Id="rId34" Type="http://schemas.openxmlformats.org/officeDocument/2006/relationships/image" Target="../media/image1260.png"/><Relationship Id="rId12" Type="http://schemas.openxmlformats.org/officeDocument/2006/relationships/image" Target="../media/image1101.png"/><Relationship Id="rId25" Type="http://schemas.openxmlformats.org/officeDocument/2006/relationships/image" Target="../media/image121.png"/><Relationship Id="rId33" Type="http://schemas.openxmlformats.org/officeDocument/2006/relationships/image" Target="../media/image126.png"/><Relationship Id="rId2" Type="http://schemas.openxmlformats.org/officeDocument/2006/relationships/notesSlide" Target="../notesSlides/notesSlide4.xml"/><Relationship Id="rId29" Type="http://schemas.openxmlformats.org/officeDocument/2006/relationships/image" Target="../media/image12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0.png"/><Relationship Id="rId11" Type="http://schemas.openxmlformats.org/officeDocument/2006/relationships/image" Target="../media/image1090.png"/><Relationship Id="rId24" Type="http://schemas.openxmlformats.org/officeDocument/2006/relationships/image" Target="../media/image120.png"/><Relationship Id="rId32" Type="http://schemas.openxmlformats.org/officeDocument/2006/relationships/image" Target="../media/image125.png"/><Relationship Id="rId5" Type="http://schemas.openxmlformats.org/officeDocument/2006/relationships/image" Target="../media/image1060.png"/><Relationship Id="rId23" Type="http://schemas.openxmlformats.org/officeDocument/2006/relationships/image" Target="../media/image1140.png"/><Relationship Id="rId28" Type="http://schemas.openxmlformats.org/officeDocument/2006/relationships/image" Target="../media/image124.png"/><Relationship Id="rId36" Type="http://schemas.openxmlformats.org/officeDocument/2006/relationships/image" Target="../media/image128.png"/><Relationship Id="rId10" Type="http://schemas.openxmlformats.org/officeDocument/2006/relationships/image" Target="../media/image1080.png"/><Relationship Id="rId31" Type="http://schemas.openxmlformats.org/officeDocument/2006/relationships/image" Target="../media/image1230.png"/><Relationship Id="rId4" Type="http://schemas.openxmlformats.org/officeDocument/2006/relationships/image" Target="../media/image1050.png"/><Relationship Id="rId9" Type="http://schemas.openxmlformats.org/officeDocument/2006/relationships/image" Target="../media/image1040.png"/><Relationship Id="rId14" Type="http://schemas.openxmlformats.org/officeDocument/2006/relationships/image" Target="../media/image118.png"/><Relationship Id="rId22" Type="http://schemas.openxmlformats.org/officeDocument/2006/relationships/image" Target="../media/image1130.png"/><Relationship Id="rId27" Type="http://schemas.openxmlformats.org/officeDocument/2006/relationships/image" Target="../media/image123.png"/><Relationship Id="rId30" Type="http://schemas.openxmlformats.org/officeDocument/2006/relationships/image" Target="../media/image1220.png"/><Relationship Id="rId35" Type="http://schemas.openxmlformats.org/officeDocument/2006/relationships/image" Target="../media/image127.png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35.png"/><Relationship Id="rId3" Type="http://schemas.openxmlformats.org/officeDocument/2006/relationships/image" Target="../media/image117.png"/><Relationship Id="rId21" Type="http://schemas.openxmlformats.org/officeDocument/2006/relationships/image" Target="../media/image119.png"/><Relationship Id="rId34" Type="http://schemas.openxmlformats.org/officeDocument/2006/relationships/image" Target="../media/image143.png"/><Relationship Id="rId12" Type="http://schemas.openxmlformats.org/officeDocument/2006/relationships/image" Target="../media/image130.png"/><Relationship Id="rId25" Type="http://schemas.openxmlformats.org/officeDocument/2006/relationships/image" Target="../media/image134.png"/><Relationship Id="rId2" Type="http://schemas.openxmlformats.org/officeDocument/2006/relationships/notesSlide" Target="../notesSlides/notesSlide5.xml"/><Relationship Id="rId29" Type="http://schemas.openxmlformats.org/officeDocument/2006/relationships/image" Target="../media/image13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29.png"/><Relationship Id="rId24" Type="http://schemas.openxmlformats.org/officeDocument/2006/relationships/image" Target="../media/image133.png"/><Relationship Id="rId32" Type="http://schemas.openxmlformats.org/officeDocument/2006/relationships/image" Target="../media/image141.png"/><Relationship Id="rId23" Type="http://schemas.openxmlformats.org/officeDocument/2006/relationships/image" Target="../media/image132.png"/><Relationship Id="rId28" Type="http://schemas.openxmlformats.org/officeDocument/2006/relationships/image" Target="../media/image137.png"/><Relationship Id="rId36" Type="http://schemas.openxmlformats.org/officeDocument/2006/relationships/image" Target="../media/image144.png"/><Relationship Id="rId10" Type="http://schemas.openxmlformats.org/officeDocument/2006/relationships/image" Target="../media/image1280.png"/><Relationship Id="rId31" Type="http://schemas.openxmlformats.org/officeDocument/2006/relationships/image" Target="../media/image140.png"/><Relationship Id="rId9" Type="http://schemas.openxmlformats.org/officeDocument/2006/relationships/image" Target="../media/image1040.png"/><Relationship Id="rId22" Type="http://schemas.openxmlformats.org/officeDocument/2006/relationships/image" Target="../media/image131.png"/><Relationship Id="rId27" Type="http://schemas.openxmlformats.org/officeDocument/2006/relationships/image" Target="../media/image136.png"/><Relationship Id="rId30" Type="http://schemas.openxmlformats.org/officeDocument/2006/relationships/image" Target="../media/image139.png"/><Relationship Id="rId35" Type="http://schemas.openxmlformats.org/officeDocument/2006/relationships/image" Target="../media/image1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0"/>
            <a:ext cx="9148921" cy="6858000"/>
            <a:chOff x="0" y="0"/>
            <a:chExt cx="9148921" cy="6858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2714620"/>
              <a:ext cx="9144000" cy="4143380"/>
            </a:xfrm>
            <a:prstGeom prst="rect">
              <a:avLst/>
            </a:prstGeom>
            <a:solidFill>
              <a:srgbClr val="FFFE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0" y="3068960"/>
              <a:ext cx="8964488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Решение </a:t>
              </a:r>
              <a:r>
                <a:rPr lang="ru-RU" sz="6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сложных заданий ЕГЭ-2019. </a:t>
              </a:r>
              <a:endParaRPr lang="ru-RU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pic>
          <p:nvPicPr>
            <p:cNvPr id="1843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2714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395536" y="5157192"/>
              <a:ext cx="8572560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Математика профильный уровень.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736889" y="2395003"/>
              <a:ext cx="1412032" cy="489972"/>
            </a:xfrm>
            <a:prstGeom prst="rect">
              <a:avLst/>
            </a:prstGeom>
            <a:solidFill>
              <a:srgbClr val="FFFE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4160315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186940" y="548680"/>
            <a:ext cx="8849555" cy="3528392"/>
          </a:xfrm>
          <a:prstGeom prst="roundRect">
            <a:avLst>
              <a:gd name="adj" fmla="val 12507"/>
            </a:avLst>
          </a:prstGeom>
          <a:solidFill>
            <a:srgbClr val="FFE8C5"/>
          </a:solidFill>
          <a:ln w="28575">
            <a:solidFill>
              <a:srgbClr val="CC33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2232" y="516482"/>
                <a:ext cx="8858280" cy="3560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15</m:t>
                      </m:r>
                      <m:r>
                        <m:rPr>
                          <m:nor/>
                        </m:rPr>
                        <a:rPr lang="ru-RU" sz="22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–</m:t>
                      </m:r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го января </m:t>
                      </m:r>
                      <m:r>
                        <m:rPr>
                          <m:nor/>
                        </m:rPr>
                        <a:rPr lang="ru-RU" sz="22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планируется взять </m:t>
                      </m:r>
                      <m:r>
                        <m:rPr>
                          <m:nor/>
                        </m:rPr>
                        <a:rPr lang="ru-RU" sz="2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кредит в банке</m:t>
                      </m:r>
                      <m:r>
                        <m:rPr>
                          <m:nor/>
                        </m:rPr>
                        <a:rPr lang="ru-RU" sz="2200" b="0" i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ru-RU" sz="2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на 49 месяцев</m:t>
                      </m:r>
                      <m:r>
                        <m:rPr>
                          <m:nor/>
                        </m:rPr>
                        <a:rPr lang="ru-RU" sz="2200" b="0" i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.</m:t>
                      </m:r>
                    </m:oMath>
                  </m:oMathPara>
                </a14:m>
                <a:endParaRPr lang="ru-RU" sz="220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22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Условия его возврата таковы</m:t>
                      </m:r>
                      <m:r>
                        <m:rPr>
                          <m:nor/>
                        </m:rPr>
                        <a:rPr lang="ru-RU" sz="2200" b="0" i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:</m:t>
                      </m:r>
                    </m:oMath>
                  </m:oMathPara>
                </a14:m>
                <a:endParaRPr lang="ru-RU" sz="220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ru-RU" sz="2200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latin typeface="Cambria Math" pitchFamily="18" charset="0"/>
                    <a:ea typeface="Cambria Math" pitchFamily="18" charset="0"/>
                  </a:rPr>
                  <a:t>– </a:t>
                </a:r>
                <a14:m>
                  <m:oMath xmlns:m="http://schemas.openxmlformats.org/officeDocument/2006/math">
                    <m:r>
                      <a:rPr lang="ru-RU" sz="2200" b="0" i="1" smtClean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 Math"/>
                        <a:ea typeface="Cambria Math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ru-RU" sz="22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 Math" pitchFamily="18" charset="0"/>
                        <a:ea typeface="Cambria Math" pitchFamily="18" charset="0"/>
                      </a:rPr>
                      <m:t>–</m:t>
                    </m:r>
                    <m:r>
                      <a:rPr lang="ru-RU" sz="2200" b="0" i="1" smtClean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 Math"/>
                        <a:ea typeface="Cambria Math" pitchFamily="18" charset="0"/>
                      </a:rPr>
                      <m:t>го числа каждого месяца </m:t>
                    </m:r>
                    <m:r>
                      <m:rPr>
                        <m:nor/>
                      </m:rPr>
                      <a:rPr lang="ru-RU" sz="22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 Math" pitchFamily="18" charset="0"/>
                        <a:ea typeface="Cambria Math" pitchFamily="18" charset="0"/>
                      </a:rPr>
                      <m:t>долг возрастает на 1% по сравнению</m:t>
                    </m:r>
                    <m:r>
                      <m:rPr>
                        <m:nor/>
                      </m:rPr>
                      <a:rPr lang="ru-RU" sz="2200" b="0" i="0" dirty="0" smtClean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 Math" pitchFamily="18" charset="0"/>
                        <a:ea typeface="Cambria Math" pitchFamily="18" charset="0"/>
                      </a:rPr>
                      <m:t> </m:t>
                    </m:r>
                  </m:oMath>
                </a14:m>
                <a:endParaRPr lang="ru-RU" sz="2200" b="0" i="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22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с концом предыдущего месяца;</m:t>
                      </m:r>
                    </m:oMath>
                  </m:oMathPara>
                </a14:m>
                <a:endParaRPr lang="ru-RU" sz="220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ru-RU" sz="2200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latin typeface="Cambria Math" pitchFamily="18" charset="0"/>
                    <a:ea typeface="Cambria Math" pitchFamily="18" charset="0"/>
                  </a:rPr>
                  <a:t>– </a:t>
                </a:r>
                <a14:m>
                  <m:oMath xmlns:m="http://schemas.openxmlformats.org/officeDocument/2006/math">
                    <m:r>
                      <a:rPr lang="ru-RU" sz="2200" b="0" i="1" smtClean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 Math"/>
                        <a:ea typeface="Cambria Math" pitchFamily="18" charset="0"/>
                      </a:rPr>
                      <m:t>со 2</m:t>
                    </m:r>
                    <m:r>
                      <m:rPr>
                        <m:nor/>
                      </m:rPr>
                      <a:rPr lang="ru-RU" sz="22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 Math" pitchFamily="18" charset="0"/>
                        <a:ea typeface="Cambria Math" pitchFamily="18" charset="0"/>
                      </a:rPr>
                      <m:t>–</m:t>
                    </m:r>
                    <m:r>
                      <a:rPr lang="ru-RU" sz="2200" b="0" i="1" smtClean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 Math"/>
                        <a:ea typeface="Cambria Math" pitchFamily="18" charset="0"/>
                      </a:rPr>
                      <m:t>го</m:t>
                    </m:r>
                    <m:r>
                      <a:rPr lang="ru-RU" sz="2200" b="0" i="0" smtClean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 Math"/>
                        <a:ea typeface="Cambria Math" pitchFamily="18" charset="0"/>
                      </a:rPr>
                      <m:t> по 14</m:t>
                    </m:r>
                    <m:r>
                      <m:rPr>
                        <m:nor/>
                      </m:rPr>
                      <a:rPr lang="ru-RU" sz="22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 Math" pitchFamily="18" charset="0"/>
                        <a:ea typeface="Cambria Math" pitchFamily="18" charset="0"/>
                      </a:rPr>
                      <m:t>–</m:t>
                    </m:r>
                    <m:r>
                      <a:rPr lang="ru-RU" sz="2200" b="0" i="0" smtClean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 Math"/>
                        <a:ea typeface="Cambria Math" pitchFamily="18" charset="0"/>
                      </a:rPr>
                      <m:t>е</m:t>
                    </m:r>
                    <m:r>
                      <a:rPr lang="ru-RU" sz="2200" b="0" i="1" smtClean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 Math"/>
                        <a:ea typeface="Cambria Math" pitchFamily="18" charset="0"/>
                      </a:rPr>
                      <m:t> </m:t>
                    </m:r>
                    <m:r>
                      <a:rPr lang="ru-RU" sz="2200" i="1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 Math"/>
                        <a:ea typeface="Cambria Math" pitchFamily="18" charset="0"/>
                      </a:rPr>
                      <m:t>числ</m:t>
                    </m:r>
                    <m:r>
                      <a:rPr lang="ru-RU" sz="2200" b="0" i="1" smtClean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 Math"/>
                        <a:ea typeface="Cambria Math" pitchFamily="18" charset="0"/>
                      </a:rPr>
                      <m:t>о</m:t>
                    </m:r>
                    <m:r>
                      <a:rPr lang="ru-RU" sz="2200" i="1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 Math"/>
                        <a:ea typeface="Cambria Math" pitchFamily="18" charset="0"/>
                      </a:rPr>
                      <m:t> каждого месяца</m:t>
                    </m:r>
                    <m:r>
                      <a:rPr lang="ru-RU" sz="2200" b="0" i="1" smtClean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 Math"/>
                        <a:ea typeface="Cambria Math" pitchFamily="18" charset="0"/>
                      </a:rPr>
                      <m:t> необходимо выплатить </m:t>
                    </m:r>
                  </m:oMath>
                </a14:m>
                <a:endParaRPr lang="ru-RU" sz="2200" b="0" i="1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Cambria Math"/>
                  <a:ea typeface="Cambria Math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часть долга;</m:t>
                      </m:r>
                    </m:oMath>
                  </m:oMathPara>
                </a14:m>
                <a:endParaRPr lang="ru-RU" sz="2200" b="0" i="1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Cambria Math"/>
                  <a:ea typeface="Cambria Math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22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–</m:t>
                      </m:r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15</m:t>
                      </m:r>
                      <m:r>
                        <m:rPr>
                          <m:nor/>
                        </m:rPr>
                        <a:rPr lang="ru-RU" sz="22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–</m:t>
                      </m:r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го числа </m:t>
                      </m:r>
                      <m:r>
                        <a:rPr lang="ru-RU" sz="2200" i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каждого месяца</m:t>
                      </m:r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ru-RU" sz="22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долг должен быть на </m:t>
                      </m:r>
                      <m:r>
                        <m:rPr>
                          <m:nor/>
                        </m:rPr>
                        <a:rPr lang="ru-RU" sz="2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одну и ту же </m:t>
                      </m:r>
                    </m:oMath>
                  </m:oMathPara>
                </a14:m>
                <a:endParaRPr lang="ru-RU" sz="220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22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сумму меньше долга на</m:t>
                      </m:r>
                      <m:r>
                        <a:rPr lang="ru-RU" sz="2200" b="0" i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 </m:t>
                      </m:r>
                      <m:r>
                        <a:rPr lang="ru-RU" sz="2200" i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15</m:t>
                      </m:r>
                      <m:r>
                        <m:rPr>
                          <m:nor/>
                        </m:rPr>
                        <a:rPr lang="ru-RU" sz="22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–</m:t>
                      </m:r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е число предыдущего месяца. </m:t>
                      </m:r>
                    </m:oMath>
                  </m:oMathPara>
                </a14:m>
                <a:endParaRPr lang="ru-RU" sz="2200" b="0" i="1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Cambria Math"/>
                  <a:ea typeface="Cambria Math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Какую</m:t>
                      </m:r>
                      <m:r>
                        <m:rPr>
                          <m:nor/>
                        </m:rPr>
                        <a:rPr lang="ru-RU" sz="2200" b="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ru-RU" sz="22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сумм</m:t>
                      </m:r>
                      <m:r>
                        <m:rPr>
                          <m:nor/>
                        </m:rPr>
                        <a:rPr lang="ru-RU" sz="2200" b="0" i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у следует взять в кредит, </m:t>
                      </m:r>
                      <m:r>
                        <m:rPr>
                          <m:nor/>
                        </m:rPr>
                        <a:rPr lang="ru-RU" sz="22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чтобы общая сумма выплат </m:t>
                      </m:r>
                    </m:oMath>
                  </m:oMathPara>
                </a14:m>
                <a:endParaRPr lang="ru-RU" sz="220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22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после полного его погашения равнялась 2 млн. рублей</m:t>
                      </m:r>
                      <m:r>
                        <m:rPr>
                          <m:nor/>
                        </m:rPr>
                        <a:rPr lang="ru-RU" sz="2200" b="0" i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?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232" y="516482"/>
                <a:ext cx="8858280" cy="3560590"/>
              </a:xfrm>
              <a:prstGeom prst="rect">
                <a:avLst/>
              </a:prstGeom>
              <a:blipFill rotWithShape="1">
                <a:blip r:embed="rId2"/>
                <a:stretch>
                  <a:fillRect l="-895" b="-13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142876" y="442853"/>
            <a:ext cx="8858280" cy="35055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dirty="0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563096" y="4325483"/>
            <a:ext cx="200026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Решение .</a:t>
            </a:r>
            <a:endParaRPr kumimoji="0" lang="ru-RU" sz="2200" i="0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>
                <a:spLocks noChangeArrowheads="1"/>
              </p:cNvSpPr>
              <p:nvPr/>
            </p:nvSpPr>
            <p:spPr bwMode="auto">
              <a:xfrm>
                <a:off x="163880" y="4797152"/>
                <a:ext cx="5129930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2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 pitchFamily="18" charset="0"/>
                          <a:ea typeface="Times New Roman" pitchFamily="18" charset="0"/>
                          <a:cs typeface="Times New Roman" pitchFamily="18" charset="0"/>
                        </a:rPr>
                        <m:t>Пусть</m:t>
                      </m:r>
                      <m:r>
                        <a:rPr lang="ru-RU" sz="2200" b="0" i="1" dirty="0" smtClean="0">
                          <a:latin typeface="Cambria Math"/>
                          <a:ea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kumimoji="0" lang="en-US" sz="2200" b="0" i="1" u="none" strike="noStrike" cap="none" normalizeH="0" baseline="0" smtClean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effectLst/>
                          <a:latin typeface="Cambria Math"/>
                        </a:rPr>
                        <m:t>𝑆</m:t>
                      </m:r>
                      <m:r>
                        <a:rPr kumimoji="0" lang="ru-RU" sz="2200" b="0" i="1" u="none" strike="noStrike" cap="none" normalizeH="0" baseline="0" smtClean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effectLst/>
                          <a:latin typeface="Cambria Math"/>
                        </a:rPr>
                        <m:t> </m:t>
                      </m:r>
                      <m:r>
                        <a:rPr kumimoji="0" lang="ru-RU" sz="2200" i="1" u="none" strike="noStrike" normalizeH="0" baseline="0" smtClean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latin typeface="Cambria Math"/>
                        </a:rPr>
                        <m:t>млн</m:t>
                      </m:r>
                      <m:r>
                        <a:rPr kumimoji="0" lang="ru-RU" sz="2200" b="0" i="1" u="none" strike="noStrike" normalizeH="0" baseline="0" smtClean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latin typeface="Cambria Math"/>
                        </a:rPr>
                        <m:t>. </m:t>
                      </m:r>
                      <m:r>
                        <a:rPr kumimoji="0" lang="ru-RU" sz="2200" i="1" u="none" strike="noStrike" normalizeH="0" baseline="0" smtClean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latin typeface="Cambria Math"/>
                        </a:rPr>
                        <m:t>рублей</m:t>
                      </m:r>
                      <m:r>
                        <a:rPr kumimoji="0" lang="ru-RU" sz="2200" b="0" i="1" u="none" strike="noStrike" cap="none" normalizeH="0" baseline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Cambria Math"/>
                        </a:rPr>
                        <m:t>−сумма кредита;</m:t>
                      </m:r>
                    </m:oMath>
                  </m:oMathPara>
                </a14:m>
                <a:endParaRPr kumimoji="0" lang="ru-RU" sz="2200" b="0" i="0" u="none" strike="noStrike" cap="none" normalizeH="0" baseline="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/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9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3880" y="4797152"/>
                <a:ext cx="5129930" cy="430887"/>
              </a:xfrm>
              <a:prstGeom prst="rect">
                <a:avLst/>
              </a:prstGeom>
              <a:blipFill rotWithShape="1">
                <a:blip r:embed="rId3"/>
                <a:stretch>
                  <a:fillRect l="-713" b="-1831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/>
              <p:cNvSpPr>
                <a:spLocks noChangeArrowheads="1"/>
              </p:cNvSpPr>
              <p:nvPr/>
            </p:nvSpPr>
            <p:spPr bwMode="auto">
              <a:xfrm>
                <a:off x="179512" y="5734417"/>
                <a:ext cx="6856108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200" b="0" i="1" u="none" strike="noStrike" normalizeH="0" baseline="0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𝑋</m:t>
                      </m:r>
                      <m:r>
                        <a:rPr kumimoji="0" lang="en-US" sz="2200" b="0" i="1" u="none" strike="noStrike" normalizeH="0" baseline="0" smtClean="0">
                          <a:latin typeface="Cambria Math"/>
                        </a:rPr>
                        <m:t> </m:t>
                      </m:r>
                      <m:r>
                        <a:rPr kumimoji="0" lang="en-US" sz="2200" i="1" u="none" strike="noStrike" normalizeH="0" baseline="0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млн</m:t>
                      </m:r>
                      <m:r>
                        <a:rPr kumimoji="0" lang="ru-RU" sz="2200" b="0" i="1" u="none" strike="noStrike" normalizeH="0" baseline="0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. </m:t>
                      </m:r>
                      <m:r>
                        <a:rPr kumimoji="0" lang="en-US" sz="2200" i="1" u="none" strike="noStrike" normalizeH="0" baseline="0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 рублей</m:t>
                      </m:r>
                      <m:r>
                        <a:rPr kumimoji="0" lang="en-US" sz="2200" i="1" u="none" strike="noStrike" normalizeH="0" baseline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−постоянная еже</m:t>
                      </m:r>
                      <m:r>
                        <a:rPr kumimoji="0" lang="ru-RU" sz="2200" b="0" i="1" u="none" strike="noStrike" normalizeH="0" baseline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месячная</m:t>
                      </m:r>
                      <m:r>
                        <a:rPr kumimoji="0" lang="en-US" sz="2200" i="1" u="none" strike="noStrike" normalizeH="0" baseline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 выплата</m:t>
                      </m:r>
                      <m:r>
                        <a:rPr kumimoji="0" lang="ru-RU" sz="2200" b="0" i="1" u="none" strike="noStrike" normalizeH="0" baseline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kumimoji="0" lang="ru-RU" sz="2200" b="0" i="0" u="none" strike="noStrike" cap="none" normalizeH="0" baseline="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/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11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5734417"/>
                <a:ext cx="6856108" cy="430887"/>
              </a:xfrm>
              <a:prstGeom prst="rect">
                <a:avLst/>
              </a:prstGeom>
              <a:blipFill rotWithShape="1">
                <a:blip r:embed="rId4"/>
                <a:stretch>
                  <a:fillRect b="-2000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3"/>
              <p:cNvSpPr>
                <a:spLocks noChangeArrowheads="1"/>
              </p:cNvSpPr>
              <p:nvPr/>
            </p:nvSpPr>
            <p:spPr bwMode="auto">
              <a:xfrm>
                <a:off x="179512" y="5230361"/>
                <a:ext cx="3796617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ru-RU" sz="2200" b="0" i="1" u="none" strike="noStrike" cap="none" normalizeH="0" baseline="0" smtClean="0">
                          <a:ln>
                            <a:solidFill>
                              <a:srgbClr val="CC00CC"/>
                            </a:solidFill>
                          </a:ln>
                          <a:solidFill>
                            <a:srgbClr val="CC00CC"/>
                          </a:solidFill>
                          <a:effectLst/>
                          <a:latin typeface="Cambria Math"/>
                        </a:rPr>
                        <m:t>1%</m:t>
                      </m:r>
                      <m:r>
                        <a:rPr kumimoji="0" lang="en-US" sz="2200" b="0" i="1" u="none" strike="noStrike" cap="none" normalizeH="0" baseline="0" smtClean="0">
                          <a:ln>
                            <a:solidFill>
                              <a:srgbClr val="CC00CC"/>
                            </a:solidFill>
                          </a:ln>
                          <a:solidFill>
                            <a:srgbClr val="CC00CC"/>
                          </a:solidFill>
                          <a:effectLst/>
                          <a:latin typeface="Cambria Math"/>
                        </a:rPr>
                        <m:t> </m:t>
                      </m:r>
                      <m:r>
                        <a:rPr kumimoji="0" lang="ru-RU" sz="2200" b="0" i="1" u="none" strike="noStrike" cap="none" normalizeH="0" baseline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Cambria Math"/>
                        </a:rPr>
                        <m:t>−банковский процент;</m:t>
                      </m:r>
                    </m:oMath>
                  </m:oMathPara>
                </a14:m>
                <a:endParaRPr kumimoji="0" lang="ru-RU" sz="2200" b="0" i="0" u="none" strike="noStrike" cap="none" normalizeH="0" baseline="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/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12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5230361"/>
                <a:ext cx="3796617" cy="430887"/>
              </a:xfrm>
              <a:prstGeom prst="rect">
                <a:avLst/>
              </a:prstGeom>
              <a:blipFill rotWithShape="1">
                <a:blip r:embed="rId5"/>
                <a:stretch>
                  <a:fillRect l="-161" b="-1126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3"/>
              <p:cNvSpPr>
                <a:spLocks noChangeArrowheads="1"/>
              </p:cNvSpPr>
              <p:nvPr/>
            </p:nvSpPr>
            <p:spPr bwMode="auto">
              <a:xfrm>
                <a:off x="3832192" y="5249334"/>
                <a:ext cx="2923236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Обозначим:</m:t>
                      </m:r>
                      <m:r>
                        <a:rPr lang="ru-RU" sz="2200" b="0" i="1" smtClean="0">
                          <a:latin typeface="Cambria Math"/>
                        </a:rPr>
                        <m:t> </m:t>
                      </m:r>
                      <m:r>
                        <a:rPr kumimoji="0" lang="en-US" sz="2200" b="0" i="1" u="none" strike="noStrike" cap="none" normalizeH="0" baseline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Cambria Math"/>
                        </a:rPr>
                        <m:t>𝑞</m:t>
                      </m:r>
                      <m:r>
                        <a:rPr kumimoji="0" lang="en-US" sz="2200" i="1" u="none" strike="noStrike" normalizeH="0" baseline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kumimoji="0" lang="en-US" sz="2200" b="0" i="1" u="none" strike="noStrike" cap="none" normalizeH="0" baseline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Cambria Math"/>
                        </a:rPr>
                        <m:t>0,</m:t>
                      </m:r>
                      <m:r>
                        <a:rPr kumimoji="0" lang="ru-RU" sz="2200" b="0" i="1" u="none" strike="noStrike" cap="none" normalizeH="0" baseline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Cambria Math"/>
                        </a:rPr>
                        <m:t>01</m:t>
                      </m:r>
                    </m:oMath>
                  </m:oMathPara>
                </a14:m>
                <a:endParaRPr kumimoji="0" lang="ru-RU" sz="2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13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32192" y="5249334"/>
                <a:ext cx="2923236" cy="430887"/>
              </a:xfrm>
              <a:prstGeom prst="rect">
                <a:avLst/>
              </a:prstGeom>
              <a:blipFill rotWithShape="1">
                <a:blip r:embed="rId6"/>
                <a:stretch>
                  <a:fillRect l="-418" b="-1126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576006" y="11966"/>
                <a:ext cx="1894703" cy="430887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Задание </m:t>
                      </m:r>
                      <m:r>
                        <a:rPr lang="ru-RU" sz="2200" i="1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№1</m:t>
                      </m:r>
                      <m:r>
                        <a:rPr lang="ru-RU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7</m:t>
                      </m:r>
                      <m:r>
                        <a:rPr lang="ru-RU" sz="2200" i="1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6006" y="11966"/>
                <a:ext cx="1894703" cy="430887"/>
              </a:xfrm>
              <a:prstGeom prst="rect">
                <a:avLst/>
              </a:prstGeom>
              <a:blipFill rotWithShape="1">
                <a:blip r:embed="rId7"/>
                <a:stretch>
                  <a:fillRect l="-1613" r="-323" b="-8451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419072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9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09262"/>
              </p:ext>
            </p:extLst>
          </p:nvPr>
        </p:nvGraphicFramePr>
        <p:xfrm>
          <a:off x="216023" y="239904"/>
          <a:ext cx="8748465" cy="4079758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907705"/>
                <a:gridCol w="2592288"/>
                <a:gridCol w="2033539"/>
                <a:gridCol w="2214933"/>
              </a:tblGrid>
              <a:tr h="50405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dirty="0" smtClean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№</a:t>
                      </a:r>
                      <a:r>
                        <a:rPr lang="en-US" sz="2200" dirty="0" smtClean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ru-RU" sz="2200" dirty="0" smtClean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выплаты</a:t>
                      </a:r>
                      <a:endParaRPr lang="ru-RU" sz="2200" dirty="0">
                        <a:ln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9554" marR="59554" marT="0" marB="0" anchor="ctr">
                    <a:solidFill>
                      <a:srgbClr val="FFCCCC">
                        <a:alpha val="69804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dirty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Кредит (млн. руб</a:t>
                      </a:r>
                      <a:r>
                        <a:rPr lang="ru-RU" sz="2200" dirty="0" smtClean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.)</a:t>
                      </a:r>
                      <a:endParaRPr lang="ru-RU" sz="2200" dirty="0">
                        <a:ln>
                          <a:solidFill>
                            <a:srgbClr val="00B050"/>
                          </a:solidFill>
                        </a:ln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59554" marR="59554" marT="0" marB="0" anchor="ctr">
                    <a:solidFill>
                      <a:srgbClr val="FFCCCC">
                        <a:alpha val="69804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Выплаты</a:t>
                      </a:r>
                      <a:endParaRPr lang="ru-RU" sz="2200" dirty="0">
                        <a:ln>
                          <a:solidFill>
                            <a:srgbClr val="6600CC"/>
                          </a:solidFill>
                        </a:ln>
                        <a:solidFill>
                          <a:srgbClr val="66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59554" marR="59554" marT="0" marB="0" anchor="ctr">
                    <a:solidFill>
                      <a:srgbClr val="FFCCCC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18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Проценты</a:t>
                      </a:r>
                      <a:endParaRPr lang="ru-RU" sz="2200" b="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9554" marR="59554" marT="0" marB="0" anchor="ctr">
                    <a:solidFill>
                      <a:srgbClr val="FFCCC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Основная </a:t>
                      </a:r>
                      <a:r>
                        <a:rPr lang="ru-RU" sz="2200" dirty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сумма</a:t>
                      </a:r>
                      <a:endParaRPr lang="ru-RU" sz="2200" dirty="0">
                        <a:ln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9554" marR="59554" marT="0" marB="0" anchor="ctr">
                    <a:solidFill>
                      <a:srgbClr val="FFCCCC">
                        <a:alpha val="69804"/>
                      </a:srgbClr>
                    </a:solidFill>
                  </a:tcPr>
                </a:tc>
              </a:tr>
              <a:tr h="430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dirty="0" smtClean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  <a:endParaRPr lang="ru-RU" sz="2200" dirty="0">
                        <a:ln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9554" marR="59554" marT="0" marB="0" anchor="ctr">
                    <a:solidFill>
                      <a:srgbClr val="FFCCC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9554" marR="59554" marT="0" marB="0">
                    <a:solidFill>
                      <a:srgbClr val="FFCC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9554" marR="59554" marT="0" marB="0">
                    <a:solidFill>
                      <a:srgbClr val="FFCC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9554" marR="59554" marT="0" marB="0">
                    <a:solidFill>
                      <a:srgbClr val="FFCCCC">
                        <a:alpha val="40000"/>
                      </a:srgbClr>
                    </a:solidFill>
                  </a:tcPr>
                </a:tc>
              </a:tr>
              <a:tr h="4523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dirty="0" smtClean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  <a:endParaRPr lang="ru-RU" sz="2200" dirty="0">
                        <a:ln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9554" marR="59554" marT="0" marB="0" anchor="ctr">
                    <a:solidFill>
                      <a:srgbClr val="FFCCC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9554" marR="59554" marT="0" marB="0">
                    <a:solidFill>
                      <a:srgbClr val="FFCC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9554" marR="59554" marT="0" marB="0">
                    <a:solidFill>
                      <a:srgbClr val="FFCC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9554" marR="59554" marT="0" marB="0">
                    <a:solidFill>
                      <a:srgbClr val="FFCCCC">
                        <a:alpha val="40000"/>
                      </a:srgbClr>
                    </a:solidFill>
                  </a:tcPr>
                </a:tc>
              </a:tr>
              <a:tr h="4258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dirty="0" smtClean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  <a:endParaRPr lang="ru-RU" sz="2200" dirty="0">
                        <a:ln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9554" marR="59554" marT="0" marB="0" anchor="ctr">
                    <a:solidFill>
                      <a:srgbClr val="FFCCC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9554" marR="59554" marT="0" marB="0">
                    <a:solidFill>
                      <a:srgbClr val="FFCC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9554" marR="59554" marT="0" marB="0">
                    <a:solidFill>
                      <a:srgbClr val="FFCC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9554" marR="59554" marT="0" marB="0">
                    <a:solidFill>
                      <a:srgbClr val="FFCCCC">
                        <a:alpha val="40000"/>
                      </a:srgbClr>
                    </a:solidFill>
                  </a:tcPr>
                </a:tc>
              </a:tr>
              <a:tr h="412765"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endParaRPr lang="ru-RU" sz="1800" dirty="0">
                        <a:ln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9554" marR="59554" marT="0" marB="0" anchor="ctr">
                    <a:solidFill>
                      <a:srgbClr val="FFCCCC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13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dirty="0" smtClean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49</a:t>
                      </a:r>
                      <a:endParaRPr lang="ru-RU" sz="2200" dirty="0">
                        <a:ln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9554" marR="59554" marT="0" marB="0" anchor="ctr">
                    <a:solidFill>
                      <a:srgbClr val="FFCCC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9554" marR="59554" marT="0" marB="0">
                    <a:solidFill>
                      <a:srgbClr val="FFCC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9554" marR="59554" marT="0" marB="0">
                    <a:solidFill>
                      <a:srgbClr val="FFCC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9554" marR="59554" marT="0" marB="0">
                    <a:solidFill>
                      <a:srgbClr val="FFCCCC">
                        <a:alpha val="40000"/>
                      </a:srgbClr>
                    </a:solidFill>
                  </a:tcPr>
                </a:tc>
              </a:tr>
              <a:tr h="455703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kern="1200" dirty="0" smtClean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Итого</a:t>
                      </a:r>
                    </a:p>
                  </a:txBody>
                  <a:tcPr marL="59554" marR="59554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9554" marR="59554" marT="0" marB="0">
                    <a:solidFill>
                      <a:srgbClr val="FFCCC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9554" marR="59554" marT="0" marB="0">
                    <a:solidFill>
                      <a:srgbClr val="FFCCCC">
                        <a:alpha val="69804"/>
                      </a:srgbClr>
                    </a:solidFill>
                  </a:tcPr>
                </a:tc>
              </a:tr>
              <a:tr h="455703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kern="1200" dirty="0" smtClean="0">
                        <a:ln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  <a:cs typeface="+mn-cs"/>
                      </a:endParaRPr>
                    </a:p>
                  </a:txBody>
                  <a:tcPr marL="59554" marR="59554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59554" marR="59554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59554" marR="59554" marT="0" marB="0">
                    <a:noFill/>
                  </a:tcPr>
                </a:tc>
              </a:tr>
            </a:tbl>
          </a:graphicData>
        </a:graphic>
      </p:graphicFrame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-35496" y="109787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716016" y="1248016"/>
            <a:ext cx="2034000" cy="26045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20280" y="1248016"/>
                <a:ext cx="122413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00B050"/>
                    </a:solidFill>
                  </a:ln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280" y="1248016"/>
                <a:ext cx="1224136" cy="43088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947240" y="1248016"/>
                <a:ext cx="122413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ru-RU" sz="2200" i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7240" y="1248016"/>
                <a:ext cx="1224136" cy="430887"/>
              </a:xfrm>
              <a:prstGeom prst="rect">
                <a:avLst/>
              </a:prstGeom>
              <a:blipFill rotWithShape="1"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092280" y="1248016"/>
                <a:ext cx="122413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ru-RU" sz="2200" i="1" dirty="0">
                  <a:ln>
                    <a:solidFill>
                      <a:srgbClr val="0000FF"/>
                    </a:solidFill>
                  </a:ln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1248016"/>
                <a:ext cx="1224136" cy="43088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483768" y="1683111"/>
                <a:ext cx="122413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sz="2200" i="1" smtClean="0">
                          <a:latin typeface="Cambria Math"/>
                        </a:rPr>
                        <m:t>−</m:t>
                      </m:r>
                      <m:r>
                        <a:rPr lang="en-US" sz="2200" i="1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ru-RU" sz="2200" i="1" dirty="0">
                  <a:ln>
                    <a:solidFill>
                      <a:srgbClr val="0000FF"/>
                    </a:solidFill>
                  </a:ln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1683111"/>
                <a:ext cx="1224136" cy="43088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947240" y="1680065"/>
                <a:ext cx="16774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𝑆</m:t>
                          </m:r>
                          <m:r>
                            <a:rPr lang="en-US" sz="2200" i="1">
                              <a:latin typeface="Cambria Math"/>
                            </a:rPr>
                            <m:t>−</m:t>
                          </m:r>
                          <m:r>
                            <a:rPr lang="en-US" sz="2200" i="1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m:rPr>
                              <m:nor/>
                            </m:rPr>
                            <a:rPr lang="ru-RU" sz="2200" dirty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</a:rPr>
                            <m:t> </m:t>
                          </m:r>
                        </m:e>
                      </m:d>
                      <m:r>
                        <a:rPr lang="en-US" sz="2200" i="1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7240" y="1680065"/>
                <a:ext cx="1677496" cy="430887"/>
              </a:xfrm>
              <a:prstGeom prst="rect">
                <a:avLst/>
              </a:prstGeom>
              <a:blipFill rotWithShape="1"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124059" y="1680064"/>
                <a:ext cx="122413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ru-RU" sz="2200" i="1" dirty="0">
                  <a:ln>
                    <a:solidFill>
                      <a:srgbClr val="0000FF"/>
                    </a:solidFill>
                  </a:ln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4059" y="1680064"/>
                <a:ext cx="1224136" cy="43088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483768" y="2113273"/>
                <a:ext cx="122413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sz="2200" i="1" smtClean="0">
                          <a:latin typeface="Cambria Math"/>
                        </a:rPr>
                        <m:t>−</m:t>
                      </m:r>
                      <m:r>
                        <a:rPr lang="en-US" sz="2200" b="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2200" i="1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ru-RU" sz="2200" i="1" dirty="0">
                  <a:ln>
                    <a:solidFill>
                      <a:srgbClr val="0000FF"/>
                    </a:solidFill>
                  </a:ln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2113273"/>
                <a:ext cx="1224136" cy="43088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054744" y="2113273"/>
                <a:ext cx="16774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𝑆</m:t>
                          </m:r>
                          <m:r>
                            <a:rPr lang="en-US" sz="2200" i="1">
                              <a:latin typeface="Cambria Math"/>
                            </a:rPr>
                            <m:t>−</m:t>
                          </m:r>
                          <m:r>
                            <a:rPr lang="en-US" sz="2200" b="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2200" b="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ru-RU" sz="2200" dirty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</a:rPr>
                            <m:t> </m:t>
                          </m:r>
                        </m:e>
                      </m:d>
                      <m:r>
                        <a:rPr lang="en-US" sz="2200" i="1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4744" y="2113273"/>
                <a:ext cx="1677496" cy="430887"/>
              </a:xfrm>
              <a:prstGeom prst="rect">
                <a:avLst/>
              </a:prstGeom>
              <a:blipFill rotWithShape="1">
                <a:blip r:embed="rId10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092280" y="2107904"/>
                <a:ext cx="122413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ru-RU" sz="2200" i="1" dirty="0">
                  <a:ln>
                    <a:solidFill>
                      <a:srgbClr val="0000FF"/>
                    </a:solidFill>
                  </a:ln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2107904"/>
                <a:ext cx="1224136" cy="43088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267744" y="2960313"/>
                <a:ext cx="129614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sz="2200" i="1" smtClean="0">
                          <a:latin typeface="Cambria Math"/>
                        </a:rPr>
                        <m:t>−</m:t>
                      </m:r>
                      <m:r>
                        <a:rPr lang="ru-RU" sz="2200" b="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48</m:t>
                      </m:r>
                      <m:r>
                        <a:rPr lang="en-US" sz="2200" i="1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ru-RU" sz="2200" i="1" dirty="0">
                  <a:ln>
                    <a:solidFill>
                      <a:srgbClr val="0000FF"/>
                    </a:solidFill>
                  </a:ln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2960313"/>
                <a:ext cx="1296144" cy="43088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891459" y="2977369"/>
                <a:ext cx="167545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𝑆</m:t>
                          </m:r>
                          <m:r>
                            <a:rPr lang="en-US" sz="2200" i="1">
                              <a:latin typeface="Cambria Math"/>
                            </a:rPr>
                            <m:t>−</m:t>
                          </m:r>
                          <m:r>
                            <a:rPr lang="ru-RU" sz="2200" b="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48</m:t>
                          </m:r>
                          <m:r>
                            <a:rPr lang="en-US" sz="2200" i="1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m:rPr>
                              <m:nor/>
                            </m:rPr>
                            <a:rPr lang="ru-RU" sz="2200" dirty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</a:rPr>
                            <m:t> </m:t>
                          </m:r>
                        </m:e>
                      </m:d>
                      <m:r>
                        <a:rPr lang="en-US" sz="2200" i="1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459" y="2977369"/>
                <a:ext cx="1675453" cy="430887"/>
              </a:xfrm>
              <a:prstGeom prst="rect">
                <a:avLst/>
              </a:prstGeom>
              <a:blipFill rotWithShape="1">
                <a:blip r:embed="rId13"/>
                <a:stretch>
                  <a:fillRect b="-84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7158859" y="2977369"/>
                <a:ext cx="144558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sz="2200" i="1" smtClean="0">
                          <a:latin typeface="Cambria Math"/>
                        </a:rPr>
                        <m:t>−</m:t>
                      </m:r>
                      <m:r>
                        <a:rPr lang="ru-RU" sz="2200" b="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48</m:t>
                      </m:r>
                      <m:r>
                        <a:rPr lang="en-US" sz="2200" i="1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ru-RU" sz="2200" i="1" dirty="0">
                  <a:ln>
                    <a:solidFill>
                      <a:srgbClr val="0000FF"/>
                    </a:solidFill>
                  </a:ln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8859" y="2977369"/>
                <a:ext cx="1445589" cy="43088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7269585" y="3421705"/>
                <a:ext cx="122413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00B050"/>
                    </a:solidFill>
                  </a:ln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9585" y="3421705"/>
                <a:ext cx="1224136" cy="43088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347864" y="2977369"/>
                <a:ext cx="79208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0" smtClean="0"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ru-RU" sz="2200" i="1" dirty="0">
                  <a:ln>
                    <a:solidFill>
                      <a:srgbClr val="0000FF"/>
                    </a:solidFill>
                  </a:ln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2977369"/>
                <a:ext cx="792088" cy="43088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491880" y="4509120"/>
                <a:ext cx="4030783" cy="4744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𝑞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200" i="1">
                              <a:ln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</a:ln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49</m:t>
                          </m:r>
                          <m:r>
                            <a:rPr lang="en-US" sz="2200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𝑆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200" b="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𝑋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1+2+…+</m:t>
                              </m:r>
                              <m:r>
                                <a:rPr lang="ru-RU" sz="2200" b="0" i="1" smtClean="0">
                                  <a:latin typeface="Cambria Math"/>
                                  <a:ea typeface="Cambria Math"/>
                                </a:rPr>
                                <m:t>48</m:t>
                              </m:r>
                            </m:e>
                          </m:d>
                        </m:e>
                      </m:d>
                      <m:r>
                        <a:rPr lang="ru-RU" sz="22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4509120"/>
                <a:ext cx="4030783" cy="474489"/>
              </a:xfrm>
              <a:prstGeom prst="rect">
                <a:avLst/>
              </a:prstGeom>
              <a:blipFill rotWithShape="1">
                <a:blip r:embed="rId17"/>
                <a:stretch>
                  <a:fillRect l="-303" b="-38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179174" y="4535042"/>
            <a:ext cx="329128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Выплаты по процентам:</a:t>
            </a:r>
            <a:endParaRPr lang="ru-RU" sz="2200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5496" y="4958057"/>
                <a:ext cx="4012884" cy="853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𝑞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200" i="1">
                              <a:ln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</a:ln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49</m:t>
                          </m:r>
                          <m:r>
                            <a:rPr lang="en-US" sz="2200" i="1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𝑆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200" b="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𝑋</m:t>
                          </m:r>
                          <m:r>
                            <a:rPr lang="en-US" sz="220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1+</m:t>
                              </m:r>
                              <m:r>
                                <a:rPr lang="ru-RU" sz="2200" i="1">
                                  <a:latin typeface="Cambria Math"/>
                                  <a:ea typeface="Cambria Math"/>
                                </a:rPr>
                                <m:t>48</m:t>
                              </m:r>
                            </m:num>
                            <m:den>
                              <m:r>
                                <a:rPr lang="ru-RU" sz="22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ru-RU" sz="2200" i="1">
                              <a:latin typeface="Cambria Math"/>
                              <a:ea typeface="Cambria Math"/>
                            </a:rPr>
                            <m:t>48</m:t>
                          </m:r>
                        </m:e>
                      </m:d>
                      <m:r>
                        <a:rPr lang="ru-RU" sz="22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4958057"/>
                <a:ext cx="4012884" cy="853054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669465" y="4958057"/>
                <a:ext cx="3191258" cy="853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𝑞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200" i="1">
                              <a:ln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</a:ln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49</m:t>
                          </m:r>
                          <m:r>
                            <a:rPr lang="en-US" sz="2200" i="1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𝑆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n>
                                    <a:solidFill>
                                      <a:srgbClr val="00B050"/>
                                    </a:solidFill>
                                  </a:ln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num>
                            <m:den>
                              <m:r>
                                <a:rPr lang="en-US" sz="2200" b="0" i="1" smtClean="0">
                                  <a:ln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</a:ln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49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49</m:t>
                              </m:r>
                            </m:num>
                            <m:den>
                              <m:r>
                                <a:rPr lang="ru-RU" sz="22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ru-RU" sz="220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48</m:t>
                          </m:r>
                        </m:e>
                      </m:d>
                      <m:r>
                        <a:rPr lang="ru-RU" sz="22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9465" y="4958057"/>
                <a:ext cx="3191258" cy="853054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3240017" y="2511840"/>
            <a:ext cx="80836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 т.д.</a:t>
            </a:r>
            <a:endParaRPr lang="ru-RU" sz="22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173920" y="3408256"/>
                <a:ext cx="122413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0, 25</m:t>
                      </m:r>
                      <m:r>
                        <a:rPr lang="en-US" sz="2200" b="0" i="1" smtClean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00B050"/>
                    </a:solidFill>
                  </a:ln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3920" y="3408256"/>
                <a:ext cx="1224136" cy="430887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693801" y="5164200"/>
                <a:ext cx="219867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𝑞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200" i="1">
                              <a:ln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</a:ln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49</m:t>
                          </m:r>
                          <m:r>
                            <a:rPr lang="en-US" sz="2200" i="1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𝑆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200" b="0" i="1" smtClean="0">
                              <a:ln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</a:ln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24</m:t>
                          </m:r>
                          <m:r>
                            <a:rPr lang="en-US" sz="2200" i="1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</m:d>
                      <m:r>
                        <a:rPr lang="ru-RU" sz="22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3801" y="5164200"/>
                <a:ext cx="2198679" cy="430887"/>
              </a:xfrm>
              <a:prstGeom prst="rect">
                <a:avLst/>
              </a:prstGeom>
              <a:blipFill rotWithShape="1">
                <a:blip r:embed="rId21"/>
                <a:stretch>
                  <a:fillRect l="-277" b="-84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79512" y="5751872"/>
                <a:ext cx="306050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0,01</m:t>
                      </m:r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200" i="1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sz="2200" b="0" i="1" smtClean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5</m:t>
                      </m:r>
                      <m:r>
                        <a:rPr lang="en-US" sz="2200" i="1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latin typeface="Cambria Math"/>
                        </a:rPr>
                        <m:t>𝑆</m:t>
                      </m:r>
                      <m:r>
                        <a:rPr lang="ru-RU" sz="2200" b="0" i="1" smtClean="0"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0, 25</m:t>
                      </m:r>
                      <m:r>
                        <a:rPr lang="en-US" sz="2200" i="1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sz="220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751872"/>
                <a:ext cx="3060505" cy="430887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Прямоугольник 53"/>
          <p:cNvSpPr/>
          <p:nvPr/>
        </p:nvSpPr>
        <p:spPr>
          <a:xfrm>
            <a:off x="2918330" y="5757642"/>
            <a:ext cx="205402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 smtClean="0">
                <a:ln>
                  <a:solidFill>
                    <a:srgbClr val="6600CC"/>
                  </a:solidFill>
                </a:ln>
                <a:solidFill>
                  <a:srgbClr val="6600C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Всего выплат: </a:t>
            </a:r>
            <a:endParaRPr lang="ru-RU" sz="2200" dirty="0">
              <a:ln>
                <a:solidFill>
                  <a:srgbClr val="6600CC"/>
                </a:solidFill>
              </a:ln>
              <a:solidFill>
                <a:srgbClr val="6600CC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786112" y="5784455"/>
                <a:ext cx="198676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0, 25</m:t>
                      </m:r>
                      <m:r>
                        <a:rPr lang="en-US" sz="2200" i="1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latin typeface="Cambria Math"/>
                        </a:rPr>
                        <m:t>𝑆</m:t>
                      </m:r>
                      <m:r>
                        <a:rPr lang="ru-RU" sz="2200" i="1" smtClean="0">
                          <a:latin typeface="Cambria Math"/>
                        </a:rPr>
                        <m:t>+</m:t>
                      </m:r>
                      <m:r>
                        <a:rPr lang="en-US" sz="2200" b="0" i="1" smtClean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sz="2200" i="1" smtClean="0"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112" y="5784455"/>
                <a:ext cx="1986762" cy="430887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569656" y="5786461"/>
                <a:ext cx="181876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i="1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, 25</m:t>
                      </m:r>
                      <m:r>
                        <a:rPr lang="en-US" sz="2200" i="1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sz="2200" i="1" smtClean="0"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9656" y="5786461"/>
                <a:ext cx="1818768" cy="430887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209340" y="6309320"/>
                <a:ext cx="299857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200" i="1" smtClean="0"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2200" i="1">
                        <a:ln>
                          <a:solidFill>
                            <a:srgbClr val="00B050"/>
                          </a:solidFill>
                        </a:ln>
                        <a:solidFill>
                          <a:srgbClr val="00B050"/>
                        </a:solidFill>
                        <a:latin typeface="Cambria Math"/>
                      </a:rPr>
                      <m:t>𝑆</m:t>
                    </m:r>
                    <m:r>
                      <a:rPr lang="en-US" sz="2200" i="1" smtClean="0"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ln>
                          <a:solidFill>
                            <a:srgbClr val="00B050"/>
                          </a:solidFill>
                        </a:ln>
                        <a:solidFill>
                          <a:srgbClr val="00B050"/>
                        </a:solidFill>
                        <a:latin typeface="Cambria Math"/>
                      </a:rPr>
                      <m:t>1,6</m:t>
                    </m:r>
                    <m:r>
                      <a:rPr lang="ru-RU" sz="2200" b="0" i="1" smtClean="0">
                        <a:ln>
                          <a:solidFill>
                            <a:srgbClr val="00B050"/>
                          </a:solidFill>
                        </a:ln>
                        <a:solidFill>
                          <a:srgbClr val="00B050"/>
                        </a:solidFill>
                        <a:latin typeface="Cambria Math"/>
                      </a:rPr>
                      <m:t>млн. </m:t>
                    </m:r>
                    <m:r>
                      <a:rPr lang="ru-RU" sz="2200" b="0" i="1" smtClean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 Math"/>
                      </a:rPr>
                      <m:t>рублей</m:t>
                    </m:r>
                  </m:oMath>
                </a14:m>
                <a:r>
                  <a:rPr lang="ru-RU" sz="2200" dirty="0" smtClean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</a:rPr>
                  <a:t>.</a:t>
                </a:r>
                <a:endParaRPr lang="ru-RU" sz="2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340" y="6309320"/>
                <a:ext cx="2998578" cy="430887"/>
              </a:xfrm>
              <a:prstGeom prst="rect">
                <a:avLst/>
              </a:prstGeom>
              <a:blipFill rotWithShape="1">
                <a:blip r:embed="rId28"/>
                <a:stretch>
                  <a:fillRect t="-8451" r="-2033" b="-267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Группа 57"/>
          <p:cNvGrpSpPr/>
          <p:nvPr/>
        </p:nvGrpSpPr>
        <p:grpSpPr>
          <a:xfrm>
            <a:off x="6610160" y="6327389"/>
            <a:ext cx="2216184" cy="486007"/>
            <a:chOff x="5076056" y="6309320"/>
            <a:chExt cx="2216184" cy="486007"/>
          </a:xfrm>
        </p:grpSpPr>
        <p:sp>
          <p:nvSpPr>
            <p:cNvPr id="59" name="Скругленный прямоугольник 58"/>
            <p:cNvSpPr/>
            <p:nvPr/>
          </p:nvSpPr>
          <p:spPr>
            <a:xfrm>
              <a:off x="5148063" y="6309320"/>
              <a:ext cx="2144177" cy="486007"/>
            </a:xfrm>
            <a:prstGeom prst="roundRect">
              <a:avLst/>
            </a:prstGeom>
            <a:solidFill>
              <a:srgbClr val="FFE8C5"/>
            </a:solidFill>
            <a:ln w="28575">
              <a:solidFill>
                <a:srgbClr val="CC3300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Прямоугольник 59"/>
                <p:cNvSpPr/>
                <p:nvPr/>
              </p:nvSpPr>
              <p:spPr>
                <a:xfrm>
                  <a:off x="5076056" y="6309320"/>
                  <a:ext cx="2216184" cy="430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200" b="0" i="1" smtClean="0">
                            <a:ln>
                              <a:solidFill>
                                <a:srgbClr val="FF0000"/>
                              </a:solidFill>
                            </a:ln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Ответ:</m:t>
                        </m:r>
                        <m:r>
                          <a:rPr lang="en-US" sz="2200" b="0" i="1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ru-RU" sz="2200" b="0" i="1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600000</m:t>
                        </m:r>
                      </m:oMath>
                    </m:oMathPara>
                  </a14:m>
                  <a:endParaRPr lang="ru-RU" sz="2200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Прямоугольник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6056" y="6309320"/>
                  <a:ext cx="2216184" cy="430887"/>
                </a:xfrm>
                <a:prstGeom prst="rect">
                  <a:avLst/>
                </a:prstGeom>
                <a:blipFill rotWithShape="1"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Прямоугольник 3"/>
          <p:cNvSpPr/>
          <p:nvPr/>
        </p:nvSpPr>
        <p:spPr>
          <a:xfrm rot="10800000">
            <a:off x="187328" y="3894415"/>
            <a:ext cx="4506676" cy="47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79512" y="4006225"/>
                <a:ext cx="196168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sz="2200" i="1" smtClean="0">
                          <a:latin typeface="Cambria Math"/>
                        </a:rPr>
                        <m:t>−</m:t>
                      </m:r>
                      <m:r>
                        <a:rPr lang="ru-RU" sz="2200" b="0" i="0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48</m:t>
                      </m:r>
                      <m:r>
                        <m:rPr>
                          <m:sty m:val="p"/>
                        </m:rPr>
                        <a:rPr lang="en-US" sz="220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X</m:t>
                      </m:r>
                      <m:r>
                        <a:rPr lang="en-US" sz="2200" i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X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0000FF"/>
                    </a:solidFill>
                  </a:ln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006225"/>
                <a:ext cx="1961688" cy="430887"/>
              </a:xfrm>
              <a:prstGeom prst="rect">
                <a:avLst/>
              </a:prstGeom>
              <a:blipFill rotWithShape="1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763688" y="4003991"/>
                <a:ext cx="184246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ru-RU" sz="2200" b="0" i="0" smtClean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49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X</m:t>
                      </m:r>
                      <m:r>
                        <a:rPr lang="en-US" sz="2200" i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latin typeface="Cambria Math"/>
                        </a:rPr>
                        <m:t>S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00B050"/>
                    </a:solidFill>
                  </a:ln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4003991"/>
                <a:ext cx="1842464" cy="430887"/>
              </a:xfrm>
              <a:prstGeom prst="rect">
                <a:avLst/>
              </a:prstGeom>
              <a:blipFill rotWithShape="1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316437" y="3861048"/>
                <a:ext cx="1399579" cy="728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X</m:t>
                      </m:r>
                      <m:r>
                        <a:rPr lang="en-US" sz="220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n>
                                <a:solidFill>
                                  <a:srgbClr val="00B050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𝑆</m:t>
                          </m:r>
                        </m:num>
                        <m:den>
                          <m:r>
                            <a:rPr lang="ru-RU" sz="2200" b="0" i="1" smtClean="0">
                              <a:ln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</a:ln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49</m:t>
                          </m:r>
                        </m:den>
                      </m:f>
                    </m:oMath>
                  </m:oMathPara>
                </a14:m>
                <a:endParaRPr lang="ru-RU" sz="2200" dirty="0">
                  <a:ln>
                    <a:solidFill>
                      <a:srgbClr val="0000FF"/>
                    </a:solidFill>
                  </a:ln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6437" y="3861048"/>
                <a:ext cx="1399579" cy="728341"/>
              </a:xfrm>
              <a:prstGeom prst="rect">
                <a:avLst/>
              </a:prstGeom>
              <a:blipFill rotWithShape="1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6530101" y="3867297"/>
                <a:ext cx="40427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0101" y="3867297"/>
                <a:ext cx="404278" cy="430887"/>
              </a:xfrm>
              <a:prstGeom prst="rect">
                <a:avLst/>
              </a:prstGeom>
              <a:blipFill rotWithShape="1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Прямоугольник 61"/>
          <p:cNvSpPr/>
          <p:nvPr/>
        </p:nvSpPr>
        <p:spPr>
          <a:xfrm>
            <a:off x="4712184" y="3408256"/>
            <a:ext cx="4252303" cy="459041"/>
          </a:xfrm>
          <a:prstGeom prst="rect">
            <a:avLst/>
          </a:prstGeom>
          <a:noFill/>
          <a:ln w="28575"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6720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5" grpId="0"/>
      <p:bldP spid="6" grpId="0"/>
      <p:bldP spid="47" grpId="0"/>
      <p:bldP spid="52" grpId="0"/>
      <p:bldP spid="46" grpId="0"/>
      <p:bldP spid="51" grpId="0"/>
      <p:bldP spid="53" grpId="0"/>
      <p:bldP spid="54" grpId="0"/>
      <p:bldP spid="55" grpId="0"/>
      <p:bldP spid="56" grpId="0"/>
      <p:bldP spid="57" grpId="0"/>
      <p:bldP spid="48" grpId="0"/>
      <p:bldP spid="49" grpId="0"/>
      <p:bldP spid="50" grpId="0"/>
      <p:bldP spid="61" grpId="0"/>
      <p:bldP spid="6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>
          <a:xfrm>
            <a:off x="683567" y="476672"/>
            <a:ext cx="7920881" cy="1296256"/>
          </a:xfrm>
          <a:prstGeom prst="roundRect">
            <a:avLst>
              <a:gd name="adj" fmla="val 12507"/>
            </a:avLst>
          </a:prstGeom>
          <a:solidFill>
            <a:srgbClr val="FFE8C5"/>
          </a:solidFill>
          <a:ln w="28575">
            <a:solidFill>
              <a:srgbClr val="CC33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83567" y="548680"/>
                <a:ext cx="7920882" cy="1130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2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 Найдите все значения</m:t>
                      </m:r>
                      <m:r>
                        <a:rPr lang="en-US" sz="2200" b="0" i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 </m:t>
                      </m:r>
                      <m:r>
                        <a:rPr lang="en-US" sz="2200" i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𝑎</m:t>
                      </m:r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, при каждом из которых уравнение</m:t>
                      </m:r>
                    </m:oMath>
                  </m:oMathPara>
                </a14:m>
                <a:endParaRPr lang="ru-RU" sz="2200" b="0" i="1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ru-RU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b="0" i="1" smtClean="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200" b="0" i="1" smtClean="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ru-RU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𝑎</m:t>
                          </m:r>
                        </m:num>
                        <m:den>
                          <m:sSup>
                            <m:sSupPr>
                              <m:ctrlP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−2</m:t>
                          </m:r>
                          <m:r>
                            <a:rPr lang="en-US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ru-RU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200" b="0" i="1" smtClean="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200" b="0" i="1" smtClean="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+6</m:t>
                          </m:r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𝑎</m:t>
                          </m:r>
                        </m:den>
                      </m:f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=0 </m:t>
                      </m:r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имеет ровно два различных корня.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7" y="548680"/>
                <a:ext cx="7920882" cy="113082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7504" y="2362485"/>
                <a:ext cx="3002104" cy="777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20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ru-RU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𝑎</m:t>
                          </m:r>
                        </m:num>
                        <m:den>
                          <m:sSup>
                            <m:sSupPr>
                              <m:ctrlP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−2</m:t>
                          </m:r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ru-RU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+6</m:t>
                          </m:r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𝑎</m:t>
                          </m:r>
                        </m:den>
                      </m:f>
                      <m:r>
                        <a:rPr lang="en-US" sz="2200" i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362485"/>
                <a:ext cx="3002104" cy="77732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9511" y="4340828"/>
                <a:ext cx="842493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.  </m:t>
                      </m:r>
                      <m:r>
                        <a:rPr lang="ru-RU" sz="2200" b="0" i="1" smtClean="0">
                          <a:latin typeface="Cambria Math"/>
                        </a:rPr>
                        <m:t>Исключим значения параметра </m:t>
                      </m:r>
                      <m:r>
                        <a:rPr lang="en-US" sz="2200" b="0" i="1" smtClean="0">
                          <a:latin typeface="Cambria Math"/>
                        </a:rPr>
                        <m:t>𝑎</m:t>
                      </m:r>
                      <m:r>
                        <a:rPr lang="ru-RU" sz="2200" b="0" i="1" smtClean="0">
                          <a:latin typeface="Cambria Math"/>
                        </a:rPr>
                        <m:t>,</m:t>
                      </m:r>
                      <m:r>
                        <a:rPr lang="ru-RU" sz="2200" i="1" smtClean="0">
                          <a:latin typeface="Cambria Math"/>
                        </a:rPr>
                        <m:t> </m:t>
                      </m:r>
                      <m:r>
                        <a:rPr lang="ru-RU" sz="2200" b="0" i="1" smtClean="0">
                          <a:latin typeface="Cambria Math"/>
                        </a:rPr>
                        <m:t>при которых корни уравнения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1" y="4340828"/>
                <a:ext cx="8424937" cy="430887"/>
              </a:xfrm>
              <a:prstGeom prst="rect">
                <a:avLst/>
              </a:prstGeom>
              <a:blipFill rotWithShape="1">
                <a:blip r:embed="rId4"/>
                <a:stretch>
                  <a:fillRect r="-3690" b="-84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267744" y="1836742"/>
                <a:ext cx="476925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Решение</m:t>
                      </m:r>
                      <m:r>
                        <a:rPr lang="en-US" sz="2200" b="0" i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 1 </m:t>
                      </m:r>
                      <m:r>
                        <a:rPr lang="en-US" sz="220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ru-RU" sz="2200" b="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аналитический метод</m:t>
                      </m:r>
                      <m:r>
                        <a:rPr lang="en-US" sz="220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  <m:r>
                        <a:rPr lang="ru-RU" sz="220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1836742"/>
                <a:ext cx="4769254" cy="430887"/>
              </a:xfrm>
              <a:prstGeom prst="rect">
                <a:avLst/>
              </a:prstGeom>
              <a:blipFill rotWithShape="1">
                <a:blip r:embed="rId5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07504" y="4772425"/>
                <a:ext cx="914501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ln>
                                <a:solidFill>
                                  <a:srgbClr val="9900FF"/>
                                </a:solidFill>
                              </a:ln>
                              <a:solidFill>
                                <a:srgbClr val="99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i="1">
                              <a:ln>
                                <a:solidFill>
                                  <a:srgbClr val="9900FF"/>
                                </a:solidFill>
                              </a:ln>
                              <a:solidFill>
                                <a:srgbClr val="9900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200" i="1">
                              <a:ln>
                                <a:solidFill>
                                  <a:srgbClr val="9900FF"/>
                                </a:solidFill>
                              </a:ln>
                              <a:solidFill>
                                <a:srgbClr val="9900FF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ln>
                            <a:solidFill>
                              <a:srgbClr val="9900FF"/>
                            </a:solidFill>
                          </a:ln>
                          <a:solidFill>
                            <a:srgbClr val="9900FF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200" i="1">
                          <a:ln>
                            <a:solidFill>
                              <a:srgbClr val="9900FF"/>
                            </a:solidFill>
                          </a:ln>
                          <a:solidFill>
                            <a:srgbClr val="9900FF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200" b="0" i="1" smtClean="0">
                          <a:ln>
                            <a:solidFill>
                              <a:srgbClr val="9900FF"/>
                            </a:solidFill>
                          </a:ln>
                          <a:solidFill>
                            <a:srgbClr val="9900FF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200" b="0" i="1" smtClean="0">
                          <a:ln>
                            <a:solidFill>
                              <a:srgbClr val="9900FF"/>
                            </a:solidFill>
                          </a:ln>
                          <a:solidFill>
                            <a:srgbClr val="9900FF"/>
                          </a:solidFill>
                          <a:latin typeface="Cambria Math"/>
                        </a:rPr>
                        <m:t>𝑎</m:t>
                      </m:r>
                      <m:r>
                        <a:rPr lang="ru-RU" sz="2200" i="1">
                          <a:ln>
                            <a:solidFill>
                              <a:srgbClr val="9900FF"/>
                            </a:solidFill>
                          </a:ln>
                          <a:solidFill>
                            <a:srgbClr val="9900FF"/>
                          </a:solidFill>
                          <a:latin typeface="Cambria Math"/>
                        </a:rPr>
                        <m:t>=0</m:t>
                      </m:r>
                      <m:r>
                        <a:rPr lang="ru-RU" sz="2200" b="0" i="1" smtClean="0">
                          <a:ln>
                            <a:solidFill>
                              <a:srgbClr val="9900FF"/>
                            </a:solidFill>
                          </a:ln>
                          <a:solidFill>
                            <a:srgbClr val="9900FF"/>
                          </a:solidFill>
                          <a:latin typeface="Cambria Math"/>
                        </a:rPr>
                        <m:t> </m:t>
                      </m:r>
                      <m:r>
                        <a:rPr lang="ru-RU" sz="2200" b="0" i="1" smtClean="0">
                          <a:latin typeface="Cambria Math"/>
                        </a:rPr>
                        <m:t>являются корнями и уравнения </m:t>
                      </m:r>
                      <m:sSup>
                        <m:sSupPr>
                          <m:ctrlPr>
                            <a:rPr lang="en-US" sz="2200" i="1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i="1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200" i="1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−2</m:t>
                      </m:r>
                      <m:r>
                        <a:rPr lang="en-US" sz="2200" i="1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200" i="1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200" i="1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i="1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200" i="1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+6</m:t>
                      </m:r>
                      <m:r>
                        <a:rPr lang="en-US" sz="2200" i="1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𝑎</m:t>
                      </m:r>
                      <m:r>
                        <a:rPr lang="ru-RU" sz="2200" b="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2200" i="1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0</m:t>
                      </m:r>
                      <m:r>
                        <a:rPr lang="ru-RU" sz="2200" b="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ru-RU" sz="2200" b="0" i="1" dirty="0" smtClean="0">
                  <a:ln>
                    <a:solidFill>
                      <a:srgbClr val="0000FF"/>
                    </a:solidFill>
                  </a:ln>
                  <a:solidFill>
                    <a:srgbClr val="0000FF"/>
                  </a:solidFill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772425"/>
                <a:ext cx="9145016" cy="430887"/>
              </a:xfrm>
              <a:prstGeom prst="rect">
                <a:avLst/>
              </a:prstGeom>
              <a:blipFill rotWithShape="1">
                <a:blip r:embed="rId6"/>
                <a:stretch>
                  <a:fillRect b="-112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576006" y="11966"/>
                <a:ext cx="1894703" cy="430887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Задание </m:t>
                      </m:r>
                      <m:r>
                        <a:rPr lang="ru-RU" sz="2200" i="1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№1</m:t>
                      </m:r>
                      <m:r>
                        <a:rPr lang="ru-RU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8</m:t>
                      </m:r>
                      <m:r>
                        <a:rPr lang="ru-RU" sz="2200" i="1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6006" y="11966"/>
                <a:ext cx="1894703" cy="430887"/>
              </a:xfrm>
              <a:prstGeom prst="rect">
                <a:avLst/>
              </a:prstGeom>
              <a:blipFill rotWithShape="1">
                <a:blip r:embed="rId14"/>
                <a:stretch>
                  <a:fillRect l="-1613" r="-323" b="-8451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064553" y="2434493"/>
                <a:ext cx="3481466" cy="7064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ru-RU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200" b="0" i="1" smtClean="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2200" i="1" smtClean="0">
                                      <a:ln>
                                        <a:solidFill>
                                          <a:srgbClr val="9900FF"/>
                                        </a:solidFill>
                                      </a:ln>
                                      <a:solidFill>
                                        <a:srgbClr val="9900FF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n>
                                        <a:solidFill>
                                          <a:srgbClr val="9900FF"/>
                                        </a:solidFill>
                                      </a:ln>
                                      <a:solidFill>
                                        <a:srgbClr val="9900FF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n>
                                        <a:solidFill>
                                          <a:srgbClr val="9900FF"/>
                                        </a:solidFill>
                                      </a:ln>
                                      <a:solidFill>
                                        <a:srgbClr val="9900FF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200" i="1">
                                  <a:ln>
                                    <a:solidFill>
                                      <a:srgbClr val="9900FF"/>
                                    </a:solidFill>
                                  </a:ln>
                                  <a:solidFill>
                                    <a:srgbClr val="9900FF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9900FF"/>
                                    </a:solidFill>
                                  </a:ln>
                                  <a:solidFill>
                                    <a:srgbClr val="9900FF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ru-RU" sz="2200" b="0" i="1" smtClean="0">
                                  <a:ln>
                                    <a:solidFill>
                                      <a:srgbClr val="9900FF"/>
                                    </a:solidFill>
                                  </a:ln>
                                  <a:solidFill>
                                    <a:srgbClr val="9900FF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9900FF"/>
                                    </a:solidFill>
                                  </a:ln>
                                  <a:solidFill>
                                    <a:srgbClr val="9900FF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ru-RU" sz="2200" b="0" i="1" smtClean="0">
                                  <a:ln>
                                    <a:solidFill>
                                      <a:srgbClr val="9900FF"/>
                                    </a:solidFill>
                                  </a:ln>
                                  <a:solidFill>
                                    <a:srgbClr val="9900FF"/>
                                  </a:solidFill>
                                  <a:latin typeface="Cambria Math"/>
                                </a:rPr>
                                <m:t>=0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9900FF"/>
                                    </a:solidFill>
                                  </a:ln>
                                  <a:solidFill>
                                    <a:srgbClr val="9900FF"/>
                                  </a:solidFill>
                                  <a:latin typeface="Cambria Math"/>
                                </a:rPr>
                                <m:t>               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200" i="1" smtClean="0">
                                      <a:ln>
                                        <a:solidFill>
                                          <a:srgbClr val="0000FF"/>
                                        </a:solidFill>
                                      </a:ln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n>
                                        <a:solidFill>
                                          <a:srgbClr val="0000FF"/>
                                        </a:solidFill>
                                      </a:ln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n>
                                        <a:solidFill>
                                          <a:srgbClr val="0000FF"/>
                                        </a:solidFill>
                                      </a:ln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200" i="1" smtClean="0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200" i="1">
                                      <a:ln>
                                        <a:solidFill>
                                          <a:srgbClr val="0000FF"/>
                                        </a:solidFill>
                                      </a:ln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n>
                                        <a:solidFill>
                                          <a:srgbClr val="0000FF"/>
                                        </a:solidFill>
                                      </a:ln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n>
                                        <a:solidFill>
                                          <a:srgbClr val="0000FF"/>
                                        </a:solidFill>
                                      </a:ln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200" b="0" i="1" smtClean="0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+6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2200" i="1" smtClean="0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≠</m:t>
                              </m:r>
                              <m:r>
                                <a:rPr lang="ru-RU" sz="2200" b="0" i="1" smtClean="0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4553" y="2434493"/>
                <a:ext cx="3481466" cy="70647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"/>
              <p:cNvSpPr txBox="1"/>
              <p:nvPr/>
            </p:nvSpPr>
            <p:spPr>
              <a:xfrm>
                <a:off x="107504" y="5156819"/>
                <a:ext cx="6613349" cy="7924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</a:rPr>
                        <m:t>Для этого решим систему</m:t>
                      </m:r>
                      <m:r>
                        <a:rPr lang="en-US" sz="2200" b="0" i="1" smtClean="0">
                          <a:latin typeface="Cambria Math"/>
                        </a:rPr>
                        <m:t>  </m:t>
                      </m:r>
                      <m:d>
                        <m:dPr>
                          <m:begChr m:val="{"/>
                          <m:endChr m:val=""/>
                          <m:ctrlPr>
                            <a:rPr lang="ru-RU" sz="220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2200" i="1" smtClean="0">
                                      <a:ln>
                                        <a:solidFill>
                                          <a:srgbClr val="9900FF"/>
                                        </a:solidFill>
                                      </a:ln>
                                      <a:solidFill>
                                        <a:srgbClr val="9900FF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n>
                                        <a:solidFill>
                                          <a:srgbClr val="9900FF"/>
                                        </a:solidFill>
                                      </a:ln>
                                      <a:solidFill>
                                        <a:srgbClr val="9900FF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n>
                                        <a:solidFill>
                                          <a:srgbClr val="9900FF"/>
                                        </a:solidFill>
                                      </a:ln>
                                      <a:solidFill>
                                        <a:srgbClr val="9900FF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200" i="1">
                                  <a:ln>
                                    <a:solidFill>
                                      <a:srgbClr val="9900FF"/>
                                    </a:solidFill>
                                  </a:ln>
                                  <a:solidFill>
                                    <a:srgbClr val="9900FF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9900FF"/>
                                    </a:solidFill>
                                  </a:ln>
                                  <a:solidFill>
                                    <a:srgbClr val="9900FF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ru-RU" sz="2200" i="1">
                                  <a:ln>
                                    <a:solidFill>
                                      <a:srgbClr val="9900FF"/>
                                    </a:solidFill>
                                  </a:ln>
                                  <a:solidFill>
                                    <a:srgbClr val="9900FF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9900FF"/>
                                    </a:solidFill>
                                  </a:ln>
                                  <a:solidFill>
                                    <a:srgbClr val="9900FF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ru-RU" sz="2200" i="1">
                                  <a:ln>
                                    <a:solidFill>
                                      <a:srgbClr val="9900FF"/>
                                    </a:solidFill>
                                  </a:ln>
                                  <a:solidFill>
                                    <a:srgbClr val="9900FF"/>
                                  </a:solidFill>
                                  <a:latin typeface="Cambria Math"/>
                                </a:rPr>
                                <m:t>=0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9900FF"/>
                                    </a:solidFill>
                                  </a:ln>
                                  <a:solidFill>
                                    <a:srgbClr val="9900FF"/>
                                  </a:solidFill>
                                  <a:latin typeface="Cambria Math"/>
                                </a:rPr>
                                <m:t>              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200" i="1">
                                      <a:ln>
                                        <a:solidFill>
                                          <a:srgbClr val="0000FF"/>
                                        </a:solidFill>
                                      </a:ln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n>
                                        <a:solidFill>
                                          <a:srgbClr val="0000FF"/>
                                        </a:solidFill>
                                      </a:ln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n>
                                        <a:solidFill>
                                          <a:srgbClr val="0000FF"/>
                                        </a:solidFill>
                                      </a:ln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200" i="1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−2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200" i="1">
                                      <a:ln>
                                        <a:solidFill>
                                          <a:srgbClr val="0000FF"/>
                                        </a:solidFill>
                                      </a:ln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n>
                                        <a:solidFill>
                                          <a:srgbClr val="0000FF"/>
                                        </a:solidFill>
                                      </a:ln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n>
                                        <a:solidFill>
                                          <a:srgbClr val="0000FF"/>
                                        </a:solidFill>
                                      </a:ln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200" i="1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+6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ru-RU" sz="2200" i="1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21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5156819"/>
                <a:ext cx="6613349" cy="792461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99169" y="6310481"/>
                <a:ext cx="1843005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n>
                            <a:solidFill>
                              <a:srgbClr val="9900FF"/>
                            </a:solidFill>
                          </a:ln>
                          <a:solidFill>
                            <a:srgbClr val="9900FF"/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2200" i="1">
                          <a:ln>
                            <a:solidFill>
                              <a:srgbClr val="9900FF"/>
                            </a:solidFill>
                          </a:ln>
                          <a:solidFill>
                            <a:srgbClr val="9900FF"/>
                          </a:solidFill>
                          <a:latin typeface="Cambria Math"/>
                          <a:ea typeface="Cambria Math"/>
                        </a:rPr>
                        <m:t>=−</m:t>
                      </m:r>
                      <m:sSup>
                        <m:sSupPr>
                          <m:ctrlPr>
                            <a:rPr lang="en-US" sz="2200" i="1">
                              <a:ln>
                                <a:solidFill>
                                  <a:srgbClr val="9900FF"/>
                                </a:solidFill>
                              </a:ln>
                              <a:solidFill>
                                <a:srgbClr val="99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i="1">
                              <a:ln>
                                <a:solidFill>
                                  <a:srgbClr val="9900FF"/>
                                </a:solidFill>
                              </a:ln>
                              <a:solidFill>
                                <a:srgbClr val="9900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200" i="1">
                              <a:ln>
                                <a:solidFill>
                                  <a:srgbClr val="9900FF"/>
                                </a:solidFill>
                              </a:ln>
                              <a:solidFill>
                                <a:srgbClr val="9900FF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ln>
                            <a:solidFill>
                              <a:srgbClr val="9900FF"/>
                            </a:solidFill>
                          </a:ln>
                          <a:solidFill>
                            <a:srgbClr val="9900FF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200" i="1">
                          <a:ln>
                            <a:solidFill>
                              <a:srgbClr val="9900FF"/>
                            </a:solidFill>
                          </a:ln>
                          <a:solidFill>
                            <a:srgbClr val="9900FF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200" i="1">
                          <a:ln>
                            <a:solidFill>
                              <a:srgbClr val="9900FF"/>
                            </a:solidFill>
                          </a:ln>
                          <a:solidFill>
                            <a:srgbClr val="9900FF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69" y="6310481"/>
                <a:ext cx="1843005" cy="430887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1979712" y="6310481"/>
                <a:ext cx="5783449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  <a:ea typeface="Cambria Math"/>
                      </a:rPr>
                      <m:t>⇒</m:t>
                    </m:r>
                    <m:sSup>
                      <m:sSupPr>
                        <m:ctrlPr>
                          <a:rPr lang="en-US" sz="2200" i="1" smtClean="0">
                            <a:ln>
                              <a:solidFill>
                                <a:srgbClr val="0000FF"/>
                              </a:solidFill>
                            </a:ln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i="1">
                            <a:ln>
                              <a:solidFill>
                                <a:srgbClr val="0000FF"/>
                              </a:solidFill>
                            </a:ln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200" i="1">
                            <a:ln>
                              <a:solidFill>
                                <a:srgbClr val="0000FF"/>
                              </a:solidFill>
                            </a:ln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200" i="1">
                        <a:ln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latin typeface="Cambria Math"/>
                      </a:rPr>
                      <m:t>−</m:t>
                    </m:r>
                    <m:r>
                      <a:rPr lang="en-US" sz="2200" i="1" smtClean="0">
                        <a:ln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latin typeface="Cambria Math"/>
                      </a:rPr>
                      <m:t>2</m:t>
                    </m:r>
                    <m:r>
                      <a:rPr lang="en-US" sz="2200" i="1" smtClean="0">
                        <a:ln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latin typeface="Cambria Math"/>
                      </a:rPr>
                      <m:t>𝑥</m:t>
                    </m:r>
                    <m:r>
                      <a:rPr lang="en-US" sz="2200" i="1" smtClean="0">
                        <a:ln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200" i="1" smtClean="0">
                            <a:ln>
                              <a:solidFill>
                                <a:srgbClr val="9900FF"/>
                              </a:solidFill>
                            </a:ln>
                            <a:solidFill>
                              <a:srgbClr val="9900FF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 smtClean="0">
                                <a:ln>
                                  <a:solidFill>
                                    <a:srgbClr val="9900FF"/>
                                  </a:solidFill>
                                </a:ln>
                                <a:solidFill>
                                  <a:srgbClr val="9900FF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2200" b="0" i="1" smtClean="0">
                                <a:ln>
                                  <a:solidFill>
                                    <a:srgbClr val="9900FF"/>
                                  </a:solidFill>
                                </a:ln>
                                <a:solidFill>
                                  <a:srgbClr val="9900FF"/>
                                </a:solidFill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200" i="1">
                                    <a:ln>
                                      <a:solidFill>
                                        <a:srgbClr val="9900FF"/>
                                      </a:solidFill>
                                    </a:ln>
                                    <a:solidFill>
                                      <a:srgbClr val="9900FF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ln>
                                      <a:solidFill>
                                        <a:srgbClr val="9900FF"/>
                                      </a:solidFill>
                                    </a:ln>
                                    <a:solidFill>
                                      <a:srgbClr val="9900FF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200" i="1">
                                    <a:ln>
                                      <a:solidFill>
                                        <a:srgbClr val="9900FF"/>
                                      </a:solidFill>
                                    </a:ln>
                                    <a:solidFill>
                                      <a:srgbClr val="9900FF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200" i="1">
                                <a:ln>
                                  <a:solidFill>
                                    <a:srgbClr val="9900FF"/>
                                  </a:solidFill>
                                </a:ln>
                                <a:solidFill>
                                  <a:srgbClr val="9900FF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200" i="1">
                                <a:ln>
                                  <a:solidFill>
                                    <a:srgbClr val="9900FF"/>
                                  </a:solidFill>
                                </a:ln>
                                <a:solidFill>
                                  <a:srgbClr val="9900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2200" i="1">
                            <a:ln>
                              <a:solidFill>
                                <a:srgbClr val="9900FF"/>
                              </a:solidFill>
                            </a:ln>
                            <a:solidFill>
                              <a:srgbClr val="9900FF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200" i="1" smtClean="0">
                        <a:ln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latin typeface="Cambria Math"/>
                      </a:rPr>
                      <m:t>+6</m:t>
                    </m:r>
                    <m:d>
                      <m:dPr>
                        <m:ctrlPr>
                          <a:rPr lang="en-US" sz="2200" i="1" smtClean="0">
                            <a:ln>
                              <a:solidFill>
                                <a:srgbClr val="9900FF"/>
                              </a:solidFill>
                            </a:ln>
                            <a:solidFill>
                              <a:srgbClr val="99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ru-RU" sz="2200" i="1">
                            <a:ln>
                              <a:solidFill>
                                <a:srgbClr val="9900FF"/>
                              </a:solidFill>
                            </a:ln>
                            <a:solidFill>
                              <a:srgbClr val="9900FF"/>
                            </a:solidFill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200" i="1">
                                <a:ln>
                                  <a:solidFill>
                                    <a:srgbClr val="9900FF"/>
                                  </a:solidFill>
                                </a:ln>
                                <a:solidFill>
                                  <a:srgbClr val="9900FF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n>
                                  <a:solidFill>
                                    <a:srgbClr val="9900FF"/>
                                  </a:solidFill>
                                </a:ln>
                                <a:solidFill>
                                  <a:srgbClr val="9900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i="1">
                                <a:ln>
                                  <a:solidFill>
                                    <a:srgbClr val="9900FF"/>
                                  </a:solidFill>
                                </a:ln>
                                <a:solidFill>
                                  <a:srgbClr val="9900FF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200" i="1">
                            <a:ln>
                              <a:solidFill>
                                <a:srgbClr val="9900FF"/>
                              </a:solidFill>
                            </a:ln>
                            <a:solidFill>
                              <a:srgbClr val="9900FF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200" i="1">
                            <a:ln>
                              <a:solidFill>
                                <a:srgbClr val="9900FF"/>
                              </a:solidFill>
                            </a:ln>
                            <a:solidFill>
                              <a:srgbClr val="9900FF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200" i="1" smtClean="0">
                        <a:ln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ru-RU" sz="2200" i="1" smtClean="0">
                        <a:ln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0</m:t>
                    </m:r>
                    <m:r>
                      <a:rPr lang="ru-RU" sz="2200" b="0" i="1" smtClean="0">
                        <a:latin typeface="Cambria Math"/>
                        <a:ea typeface="Cambria Math"/>
                      </a:rPr>
                      <m:t>;</m:t>
                    </m:r>
                  </m:oMath>
                </a14:m>
                <a:r>
                  <a:rPr lang="ru-RU" sz="2200" dirty="0" smtClean="0"/>
                  <a:t> </a:t>
                </a:r>
                <a:endParaRPr lang="ru-RU" sz="2200" dirty="0"/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6310481"/>
                <a:ext cx="5783449" cy="430887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79512" y="3356992"/>
                <a:ext cx="896448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1.  </m:t>
                      </m:r>
                      <m:r>
                        <a:rPr lang="ru-RU" sz="2200" b="0" i="1" smtClean="0">
                          <a:latin typeface="Cambria Math"/>
                        </a:rPr>
                        <m:t>Уравнени</m:t>
                      </m:r>
                      <m:r>
                        <a:rPr lang="ru-RU" sz="2200" b="0" i="0" smtClean="0">
                          <a:latin typeface="Cambria Math"/>
                        </a:rPr>
                        <m:t>е </m:t>
                      </m:r>
                      <m:sSup>
                        <m:sSupPr>
                          <m:ctrlPr>
                            <a:rPr lang="en-US" sz="2200" i="1">
                              <a:ln>
                                <a:solidFill>
                                  <a:srgbClr val="9900FF"/>
                                </a:solidFill>
                              </a:ln>
                              <a:solidFill>
                                <a:srgbClr val="99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i="1">
                              <a:ln>
                                <a:solidFill>
                                  <a:srgbClr val="9900FF"/>
                                </a:solidFill>
                              </a:ln>
                              <a:solidFill>
                                <a:srgbClr val="9900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200" i="1">
                              <a:ln>
                                <a:solidFill>
                                  <a:srgbClr val="9900FF"/>
                                </a:solidFill>
                              </a:ln>
                              <a:solidFill>
                                <a:srgbClr val="9900FF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ln>
                            <a:solidFill>
                              <a:srgbClr val="9900FF"/>
                            </a:solidFill>
                          </a:ln>
                          <a:solidFill>
                            <a:srgbClr val="9900FF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200" i="1">
                          <a:ln>
                            <a:solidFill>
                              <a:srgbClr val="9900FF"/>
                            </a:solidFill>
                          </a:ln>
                          <a:solidFill>
                            <a:srgbClr val="9900FF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200" i="1">
                          <a:ln>
                            <a:solidFill>
                              <a:srgbClr val="9900FF"/>
                            </a:solidFill>
                          </a:ln>
                          <a:solidFill>
                            <a:srgbClr val="9900FF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200" i="1">
                          <a:ln>
                            <a:solidFill>
                              <a:srgbClr val="9900FF"/>
                            </a:solidFill>
                          </a:ln>
                          <a:solidFill>
                            <a:srgbClr val="9900FF"/>
                          </a:solidFill>
                          <a:latin typeface="Cambria Math"/>
                        </a:rPr>
                        <m:t>𝑎</m:t>
                      </m:r>
                      <m:r>
                        <a:rPr lang="ru-RU" sz="2200" i="1">
                          <a:ln>
                            <a:solidFill>
                              <a:srgbClr val="9900FF"/>
                            </a:solidFill>
                          </a:ln>
                          <a:solidFill>
                            <a:srgbClr val="9900FF"/>
                          </a:solidFill>
                          <a:latin typeface="Cambria Math"/>
                        </a:rPr>
                        <m:t>=0 </m:t>
                      </m:r>
                      <m:r>
                        <a:rPr lang="ru-RU" sz="2200" b="0" i="1" smtClean="0">
                          <a:latin typeface="Cambria Math"/>
                        </a:rPr>
                        <m:t>имеет</m:t>
                      </m:r>
                      <m:r>
                        <a:rPr lang="ru-RU" sz="2200" i="1">
                          <a:latin typeface="Cambria Math"/>
                        </a:rPr>
                        <m:t> </m:t>
                      </m:r>
                      <m:r>
                        <a:rPr lang="ru-RU" sz="2200" b="0" i="1" smtClean="0">
                          <a:latin typeface="Cambria Math"/>
                        </a:rPr>
                        <m:t>два различных </m:t>
                      </m:r>
                      <m:r>
                        <a:rPr lang="ru-RU" sz="2200" i="1">
                          <a:latin typeface="Cambria Math"/>
                        </a:rPr>
                        <m:t>корня</m:t>
                      </m:r>
                      <m:r>
                        <a:rPr lang="ru-RU" sz="2200" b="0" i="1" smtClean="0">
                          <a:latin typeface="Cambria Math"/>
                        </a:rPr>
                        <m:t>, если </m:t>
                      </m:r>
                      <m:r>
                        <a:rPr lang="en-US" sz="2200" b="0" i="1" smtClean="0">
                          <a:ln>
                            <a:solidFill>
                              <a:srgbClr val="9900FF"/>
                            </a:solidFill>
                          </a:ln>
                          <a:solidFill>
                            <a:srgbClr val="9900FF"/>
                          </a:solidFill>
                          <a:latin typeface="Cambria Math"/>
                        </a:rPr>
                        <m:t>𝐷</m:t>
                      </m:r>
                      <m:r>
                        <a:rPr lang="en-US" sz="2200" dirty="0">
                          <a:ln>
                            <a:solidFill>
                              <a:srgbClr val="9900FF"/>
                            </a:solidFill>
                          </a:ln>
                          <a:solidFill>
                            <a:srgbClr val="9900FF"/>
                          </a:solidFill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sz="2200" b="0" i="0" dirty="0" smtClean="0">
                          <a:ln>
                            <a:solidFill>
                              <a:srgbClr val="9900FF"/>
                            </a:solidFill>
                          </a:ln>
                          <a:solidFill>
                            <a:srgbClr val="9900FF"/>
                          </a:solidFill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9900FF"/>
                    </a:solidFill>
                  </a:ln>
                  <a:solidFill>
                    <a:srgbClr val="9900FF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356992"/>
                <a:ext cx="8964488" cy="430887"/>
              </a:xfrm>
              <a:prstGeom prst="rect">
                <a:avLst/>
              </a:prstGeom>
              <a:blipFill rotWithShape="1">
                <a:blip r:embed="rId19"/>
                <a:stretch>
                  <a:fillRect b="-15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41940" y="3861048"/>
                <a:ext cx="183777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n>
                            <a:solidFill>
                              <a:srgbClr val="9900FF"/>
                            </a:solidFill>
                          </a:ln>
                          <a:solidFill>
                            <a:srgbClr val="9900FF"/>
                          </a:solidFill>
                          <a:latin typeface="Cambria Math"/>
                        </a:rPr>
                        <m:t>𝐷</m:t>
                      </m:r>
                      <m:r>
                        <a:rPr lang="en-US" sz="2200" i="1" smtClean="0"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latin typeface="Cambria Math"/>
                        </a:rPr>
                        <m:t>1−4</m:t>
                      </m:r>
                      <m:r>
                        <a:rPr lang="en-US" sz="2200" b="0" i="1" smtClean="0">
                          <a:latin typeface="Cambria Math"/>
                        </a:rPr>
                        <m:t>𝑎</m:t>
                      </m:r>
                      <m:r>
                        <a:rPr lang="ru-RU" sz="2200" b="0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40" y="3861048"/>
                <a:ext cx="1837772" cy="430887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726116" y="3883577"/>
                <a:ext cx="183777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1−4</m:t>
                      </m:r>
                      <m:r>
                        <a:rPr lang="en-US" sz="2200" b="0" i="1" smtClean="0">
                          <a:latin typeface="Cambria Math"/>
                        </a:rPr>
                        <m:t>𝑎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6116" y="3883577"/>
                <a:ext cx="1837772" cy="430887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185192" y="3710951"/>
                <a:ext cx="1319509" cy="726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b="0" i="1" smtClean="0">
                          <a:ln>
                            <a:solidFill>
                              <a:srgbClr val="9900FF"/>
                            </a:solidFill>
                          </a:ln>
                          <a:solidFill>
                            <a:srgbClr val="9900FF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200" b="0" i="1" smtClean="0">
                          <a:ln>
                            <a:solidFill>
                              <a:srgbClr val="9900FF"/>
                            </a:solidFill>
                          </a:ln>
                          <a:solidFill>
                            <a:srgbClr val="9900FF"/>
                          </a:solidFill>
                          <a:latin typeface="Cambria Math"/>
                          <a:ea typeface="Cambria Math"/>
                        </a:rPr>
                        <m:t>&lt;</m:t>
                      </m:r>
                      <m:f>
                        <m:fPr>
                          <m:ctrlPr>
                            <a:rPr lang="en-US" sz="2200" b="0" i="1" smtClean="0">
                              <a:ln>
                                <a:solidFill>
                                  <a:srgbClr val="9900FF"/>
                                </a:solidFill>
                              </a:ln>
                              <a:solidFill>
                                <a:srgbClr val="99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n>
                                <a:solidFill>
                                  <a:srgbClr val="9900FF"/>
                                </a:solidFill>
                              </a:ln>
                              <a:solidFill>
                                <a:srgbClr val="9900FF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n>
                                <a:solidFill>
                                  <a:srgbClr val="9900FF"/>
                                </a:solidFill>
                              </a:ln>
                              <a:solidFill>
                                <a:srgbClr val="9900FF"/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192" y="3710951"/>
                <a:ext cx="1319509" cy="726161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>
                <a:off x="199169" y="5949280"/>
                <a:ext cx="2103845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u="sng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1−</m:t>
                      </m:r>
                      <m:r>
                        <a:rPr lang="ru-RU" sz="2200" b="0" i="1" u="sng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ый способ</m:t>
                      </m:r>
                      <m:r>
                        <a:rPr lang="en-US" sz="2200" i="1" u="sng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sz="2200" u="sng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69" y="5949280"/>
                <a:ext cx="2103845" cy="430887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3563888" y="5203312"/>
            <a:ext cx="2982131" cy="81797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67649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5" grpId="0"/>
      <p:bldP spid="20" grpId="0"/>
      <p:bldP spid="21" grpId="0"/>
      <p:bldP spid="4" grpId="0"/>
      <p:bldP spid="23" grpId="0"/>
      <p:bldP spid="36" grpId="0"/>
      <p:bldP spid="37" grpId="0"/>
      <p:bldP spid="38" grpId="0"/>
      <p:bldP spid="39" grpId="0"/>
      <p:bldP spid="40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73545" y="44624"/>
                <a:ext cx="5616624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ln>
                              <a:solidFill>
                                <a:srgbClr val="0000FF"/>
                              </a:solidFill>
                            </a:ln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i="1">
                            <a:ln>
                              <a:solidFill>
                                <a:srgbClr val="0000FF"/>
                              </a:solidFill>
                            </a:ln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200" i="1">
                            <a:ln>
                              <a:solidFill>
                                <a:srgbClr val="0000FF"/>
                              </a:solidFill>
                            </a:ln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200" i="1">
                        <a:ln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latin typeface="Cambria Math"/>
                      </a:rPr>
                      <m:t>−</m:t>
                    </m:r>
                    <m:r>
                      <a:rPr lang="en-US" sz="2200" i="1" smtClean="0">
                        <a:ln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latin typeface="Cambria Math"/>
                      </a:rPr>
                      <m:t>2</m:t>
                    </m:r>
                    <m:r>
                      <a:rPr lang="en-US" sz="2200" i="1" smtClean="0">
                        <a:ln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latin typeface="Cambria Math"/>
                      </a:rPr>
                      <m:t>𝑥</m:t>
                    </m:r>
                    <m:r>
                      <a:rPr lang="en-US" sz="2200" i="1" smtClean="0">
                        <a:ln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200" i="1" smtClean="0">
                            <a:ln>
                              <a:solidFill>
                                <a:srgbClr val="9900FF"/>
                              </a:solidFill>
                            </a:ln>
                            <a:solidFill>
                              <a:srgbClr val="9900FF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 smtClean="0">
                                <a:ln>
                                  <a:solidFill>
                                    <a:srgbClr val="9900FF"/>
                                  </a:solidFill>
                                </a:ln>
                                <a:solidFill>
                                  <a:srgbClr val="9900FF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2200" b="0" i="1" smtClean="0">
                                <a:ln>
                                  <a:solidFill>
                                    <a:srgbClr val="9900FF"/>
                                  </a:solidFill>
                                </a:ln>
                                <a:solidFill>
                                  <a:srgbClr val="9900FF"/>
                                </a:solidFill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200" i="1">
                                    <a:ln>
                                      <a:solidFill>
                                        <a:srgbClr val="9900FF"/>
                                      </a:solidFill>
                                    </a:ln>
                                    <a:solidFill>
                                      <a:srgbClr val="9900FF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ln>
                                      <a:solidFill>
                                        <a:srgbClr val="9900FF"/>
                                      </a:solidFill>
                                    </a:ln>
                                    <a:solidFill>
                                      <a:srgbClr val="9900FF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200" i="1">
                                    <a:ln>
                                      <a:solidFill>
                                        <a:srgbClr val="9900FF"/>
                                      </a:solidFill>
                                    </a:ln>
                                    <a:solidFill>
                                      <a:srgbClr val="9900FF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200" i="1">
                                <a:ln>
                                  <a:solidFill>
                                    <a:srgbClr val="9900FF"/>
                                  </a:solidFill>
                                </a:ln>
                                <a:solidFill>
                                  <a:srgbClr val="9900FF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200" i="1">
                                <a:ln>
                                  <a:solidFill>
                                    <a:srgbClr val="9900FF"/>
                                  </a:solidFill>
                                </a:ln>
                                <a:solidFill>
                                  <a:srgbClr val="9900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2200" i="1">
                            <a:ln>
                              <a:solidFill>
                                <a:srgbClr val="9900FF"/>
                              </a:solidFill>
                            </a:ln>
                            <a:solidFill>
                              <a:srgbClr val="9900FF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200" i="1" smtClean="0">
                        <a:ln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latin typeface="Cambria Math"/>
                      </a:rPr>
                      <m:t>+6</m:t>
                    </m:r>
                    <m:d>
                      <m:dPr>
                        <m:ctrlPr>
                          <a:rPr lang="en-US" sz="2200" i="1" smtClean="0">
                            <a:ln>
                              <a:solidFill>
                                <a:srgbClr val="9900FF"/>
                              </a:solidFill>
                            </a:ln>
                            <a:solidFill>
                              <a:srgbClr val="99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ru-RU" sz="2200" i="1">
                            <a:ln>
                              <a:solidFill>
                                <a:srgbClr val="9900FF"/>
                              </a:solidFill>
                            </a:ln>
                            <a:solidFill>
                              <a:srgbClr val="9900FF"/>
                            </a:solidFill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200" i="1">
                                <a:ln>
                                  <a:solidFill>
                                    <a:srgbClr val="9900FF"/>
                                  </a:solidFill>
                                </a:ln>
                                <a:solidFill>
                                  <a:srgbClr val="9900FF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n>
                                  <a:solidFill>
                                    <a:srgbClr val="9900FF"/>
                                  </a:solidFill>
                                </a:ln>
                                <a:solidFill>
                                  <a:srgbClr val="9900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i="1">
                                <a:ln>
                                  <a:solidFill>
                                    <a:srgbClr val="9900FF"/>
                                  </a:solidFill>
                                </a:ln>
                                <a:solidFill>
                                  <a:srgbClr val="9900FF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200" i="1">
                            <a:ln>
                              <a:solidFill>
                                <a:srgbClr val="9900FF"/>
                              </a:solidFill>
                            </a:ln>
                            <a:solidFill>
                              <a:srgbClr val="9900FF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200" i="1">
                            <a:ln>
                              <a:solidFill>
                                <a:srgbClr val="9900FF"/>
                              </a:solidFill>
                            </a:ln>
                            <a:solidFill>
                              <a:srgbClr val="9900FF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200" i="1" smtClean="0">
                        <a:ln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ru-RU" sz="2200" i="1" smtClean="0">
                        <a:ln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0</m:t>
                    </m:r>
                    <m:r>
                      <a:rPr lang="ru-RU" sz="2200" b="0" i="1" smtClean="0">
                        <a:latin typeface="Cambria Math"/>
                        <a:ea typeface="Cambria Math"/>
                      </a:rPr>
                      <m:t>;</m:t>
                    </m:r>
                  </m:oMath>
                </a14:m>
                <a:r>
                  <a:rPr lang="ru-RU" sz="2200" dirty="0" smtClean="0"/>
                  <a:t> </a:t>
                </a:r>
                <a:endParaRPr lang="ru-RU" sz="22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45" y="44624"/>
                <a:ext cx="5616624" cy="43088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00592" y="428205"/>
                <a:ext cx="5616624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200" i="1">
                        <a:latin typeface="Cambria Math"/>
                      </a:rPr>
                      <m:t>−2</m:t>
                    </m:r>
                    <m:r>
                      <a:rPr lang="en-US" sz="2200" i="1">
                        <a:latin typeface="Cambria Math"/>
                      </a:rPr>
                      <m:t>𝑥</m:t>
                    </m:r>
                    <m:r>
                      <a:rPr lang="ru-RU" sz="22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sz="2200" b="0" i="1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ru-RU" sz="2200" b="0" i="1" smtClean="0">
                        <a:latin typeface="Cambria Math"/>
                      </a:rPr>
                      <m:t>+2</m:t>
                    </m:r>
                    <m:sSup>
                      <m:sSupPr>
                        <m:ctrlPr>
                          <a:rPr lang="en-US" sz="2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sz="22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ru-RU" sz="22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2200" b="0" i="1" smtClean="0">
                        <a:latin typeface="Cambria Math"/>
                      </a:rPr>
                      <m:t>−6</m:t>
                    </m:r>
                    <m:sSup>
                      <m:sSupPr>
                        <m:ctrlPr>
                          <a:rPr lang="en-US" sz="2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2200" b="0" i="1" smtClean="0">
                        <a:latin typeface="Cambria Math"/>
                      </a:rPr>
                      <m:t>−6</m:t>
                    </m:r>
                    <m:r>
                      <a:rPr lang="en-US" sz="2200" b="0" i="1" smtClean="0">
                        <a:latin typeface="Cambria Math"/>
                      </a:rPr>
                      <m:t>𝑥</m:t>
                    </m:r>
                    <m:r>
                      <a:rPr lang="en-US" sz="220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ru-RU" sz="2200" i="1">
                        <a:latin typeface="Cambria Math"/>
                        <a:ea typeface="Cambria Math"/>
                      </a:rPr>
                      <m:t>0</m:t>
                    </m:r>
                    <m:r>
                      <a:rPr lang="ru-RU" sz="2200" b="0" i="1" smtClean="0">
                        <a:latin typeface="Cambria Math"/>
                        <a:ea typeface="Cambria Math"/>
                      </a:rPr>
                      <m:t>;</m:t>
                    </m:r>
                  </m:oMath>
                </a14:m>
                <a:r>
                  <a:rPr lang="ru-RU" sz="2200" dirty="0" smtClean="0"/>
                  <a:t> </a:t>
                </a:r>
                <a:endParaRPr lang="ru-RU" sz="22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92" y="428205"/>
                <a:ext cx="5616624" cy="43088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00592" y="836713"/>
                <a:ext cx="5616624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2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ru-RU" sz="2200" i="1">
                            <a:latin typeface="Cambria Math"/>
                          </a:rPr>
                          <m:t>+</m:t>
                        </m:r>
                        <m:r>
                          <a:rPr lang="ru-RU" sz="2200" b="0" i="1" smtClean="0">
                            <a:latin typeface="Cambria Math"/>
                          </a:rPr>
                          <m:t>2</m:t>
                        </m:r>
                        <m:sSup>
                          <m:sSup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2200" i="1">
                            <a:latin typeface="Cambria Math"/>
                          </a:rPr>
                          <m:t>−</m:t>
                        </m:r>
                        <m:r>
                          <a:rPr lang="ru-RU" sz="2200" b="0" i="1" smtClean="0">
                            <a:latin typeface="Cambria Math"/>
                          </a:rPr>
                          <m:t>4</m:t>
                        </m:r>
                        <m:r>
                          <a:rPr lang="en-US" sz="2200" i="1">
                            <a:latin typeface="Cambria Math"/>
                          </a:rPr>
                          <m:t>𝑥</m:t>
                        </m:r>
                        <m:r>
                          <a:rPr lang="ru-RU" sz="2200" b="0" i="1" smtClean="0">
                            <a:latin typeface="Cambria Math"/>
                          </a:rPr>
                          <m:t>−8</m:t>
                        </m:r>
                      </m:e>
                    </m:d>
                    <m:r>
                      <a:rPr lang="en-US" sz="220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ru-RU" sz="2200" i="1">
                        <a:latin typeface="Cambria Math"/>
                        <a:ea typeface="Cambria Math"/>
                      </a:rPr>
                      <m:t>0</m:t>
                    </m:r>
                    <m:r>
                      <a:rPr lang="ru-RU" sz="2200" b="0" i="1" smtClean="0">
                        <a:latin typeface="Cambria Math"/>
                        <a:ea typeface="Cambria Math"/>
                      </a:rPr>
                      <m:t>;</m:t>
                    </m:r>
                  </m:oMath>
                </a14:m>
                <a:r>
                  <a:rPr lang="ru-RU" sz="2200" dirty="0" smtClean="0"/>
                  <a:t> </a:t>
                </a:r>
                <a:endParaRPr lang="ru-RU" sz="22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92" y="836713"/>
                <a:ext cx="5616624" cy="43088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5304499" y="404664"/>
                <a:ext cx="3292183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ru-RU" sz="2200" i="1">
                          <a:latin typeface="Cambria Math"/>
                        </a:rPr>
                        <m:t>+</m:t>
                      </m:r>
                      <m:r>
                        <a:rPr lang="en-US" sz="2200" b="0" i="1" smtClean="0">
                          <a:latin typeface="Cambria Math"/>
                        </a:rPr>
                        <m:t>2</m:t>
                      </m:r>
                      <m:sSup>
                        <m:sSupPr>
                          <m:ctrlPr>
                            <a:rPr lang="en-US" sz="2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ru-RU" sz="2200" i="1">
                          <a:latin typeface="Cambria Math"/>
                        </a:rPr>
                        <m:t>−</m:t>
                      </m:r>
                      <m:r>
                        <a:rPr lang="en-US" sz="2200" b="0" i="1" smtClean="0">
                          <a:latin typeface="Cambria Math"/>
                        </a:rPr>
                        <m:t>4</m:t>
                      </m:r>
                      <m:sSup>
                        <m:sSupPr>
                          <m:ctrlPr>
                            <a:rPr lang="en-US" sz="2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ru-RU" sz="2200" i="1">
                          <a:latin typeface="Cambria Math"/>
                        </a:rPr>
                        <m:t>−</m:t>
                      </m:r>
                      <m:r>
                        <a:rPr lang="en-US" sz="2200" b="0" i="1" smtClean="0">
                          <a:latin typeface="Cambria Math"/>
                        </a:rPr>
                        <m:t>8</m:t>
                      </m:r>
                      <m:r>
                        <a:rPr lang="en-US" sz="2200" i="1">
                          <a:latin typeface="Cambria Math"/>
                        </a:rPr>
                        <m:t>𝑥</m:t>
                      </m:r>
                      <m:r>
                        <a:rPr lang="ru-RU" sz="22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499" y="404664"/>
                <a:ext cx="3292183" cy="43088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3576307" y="836712"/>
                <a:ext cx="3962830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 smtClean="0">
                            <a:latin typeface="Cambria Math"/>
                          </a:rPr>
                          <m:t> </m:t>
                        </m:r>
                        <m:d>
                          <m:d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200" b="0" i="1" smtClean="0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ru-RU" sz="2200" b="0" i="1" smtClean="0">
                                <a:latin typeface="Cambria Math"/>
                              </a:rPr>
                              <m:t>−8</m:t>
                            </m:r>
                          </m:e>
                        </m:d>
                        <m:r>
                          <a:rPr lang="en-US" sz="2200" b="0" i="1" smtClean="0">
                            <a:latin typeface="Cambria Math"/>
                          </a:rPr>
                          <m:t>+(2</m:t>
                        </m:r>
                        <m:sSup>
                          <m:sSup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2200" i="1">
                            <a:latin typeface="Cambria Math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/>
                          </a:rPr>
                          <m:t>4</m:t>
                        </m:r>
                        <m:r>
                          <a:rPr lang="en-US" sz="22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20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ru-RU" sz="2200" i="1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ru-RU" sz="2200" dirty="0" smtClean="0"/>
                  <a:t> </a:t>
                </a:r>
                <a:endParaRPr lang="ru-RU" sz="22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6307" y="836712"/>
                <a:ext cx="3962830" cy="430887"/>
              </a:xfrm>
              <a:prstGeom prst="rect">
                <a:avLst/>
              </a:prstGeom>
              <a:blipFill rotWithShape="1">
                <a:blip r:embed="rId6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154015" y="1305422"/>
                <a:ext cx="5365791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 smtClean="0">
                            <a:latin typeface="Cambria Math"/>
                          </a:rPr>
                          <m:t> </m:t>
                        </m:r>
                        <m:d>
                          <m:dPr>
                            <m:ctrlPr>
                              <a:rPr lang="en-US" sz="22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−2</m:t>
                            </m:r>
                          </m:e>
                        </m:d>
                        <m:d>
                          <m:d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200" b="0" i="1" smtClean="0">
                                <a:latin typeface="Cambria Math"/>
                              </a:rPr>
                              <m:t>+2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+4</m:t>
                            </m:r>
                          </m:e>
                        </m:d>
                        <m:r>
                          <a:rPr lang="en-US" sz="2200" b="0" i="1" smtClean="0">
                            <a:latin typeface="Cambria Math"/>
                          </a:rPr>
                          <m:t>+2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𝑥</m:t>
                        </m:r>
                        <m:r>
                          <a:rPr lang="ru-RU" sz="2200" i="1">
                            <a:latin typeface="Cambria Math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sz="220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ru-RU" sz="2200" i="1">
                        <a:latin typeface="Cambria Math"/>
                        <a:ea typeface="Cambria Math"/>
                      </a:rPr>
                      <m:t>0</m:t>
                    </m:r>
                    <m:r>
                      <a:rPr lang="ru-RU" sz="2200" b="0" i="1" smtClean="0">
                        <a:latin typeface="Cambria Math"/>
                        <a:ea typeface="Cambria Math"/>
                      </a:rPr>
                      <m:t>;</m:t>
                    </m:r>
                  </m:oMath>
                </a14:m>
                <a:r>
                  <a:rPr lang="ru-RU" sz="2200" dirty="0" smtClean="0"/>
                  <a:t> </a:t>
                </a:r>
                <a:endParaRPr lang="ru-RU" sz="22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15" y="1305422"/>
                <a:ext cx="5365791" cy="430887"/>
              </a:xfrm>
              <a:prstGeom prst="rect">
                <a:avLst/>
              </a:prstGeom>
              <a:blipFill rotWithShape="1">
                <a:blip r:embed="rId7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5504558" y="1309483"/>
                <a:ext cx="3613945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𝑥</m:t>
                        </m:r>
                        <m:r>
                          <a:rPr lang="ru-RU" sz="2200" i="1">
                            <a:latin typeface="Cambria Math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/>
                          </a:rPr>
                          <m:t>2</m:t>
                        </m:r>
                      </m:e>
                    </m:d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200" i="1">
                            <a:latin typeface="Cambria Math"/>
                          </a:rPr>
                          <m:t>+</m:t>
                        </m:r>
                        <m:r>
                          <a:rPr lang="ru-RU" sz="2200" b="0" i="1" smtClean="0">
                            <a:latin typeface="Cambria Math"/>
                          </a:rPr>
                          <m:t>4</m:t>
                        </m:r>
                        <m:r>
                          <a:rPr lang="en-US" sz="2200" i="1">
                            <a:latin typeface="Cambria Math"/>
                          </a:rPr>
                          <m:t>𝑥</m:t>
                        </m:r>
                        <m:r>
                          <a:rPr lang="en-US" sz="2200" i="1">
                            <a:latin typeface="Cambria Math"/>
                          </a:rPr>
                          <m:t>+4</m:t>
                        </m:r>
                      </m:e>
                    </m:d>
                    <m:r>
                      <a:rPr lang="en-US" sz="220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ru-RU" sz="2200" i="1">
                        <a:latin typeface="Cambria Math"/>
                        <a:ea typeface="Cambria Math"/>
                      </a:rPr>
                      <m:t>0</m:t>
                    </m:r>
                    <m:r>
                      <a:rPr lang="ru-RU" sz="2200" i="1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r>
                  <a:rPr lang="ru-RU" sz="2200" dirty="0" smtClean="0"/>
                  <a:t> </a:t>
                </a:r>
                <a:endParaRPr lang="ru-RU" sz="22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4558" y="1309483"/>
                <a:ext cx="3613945" cy="43088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191930" y="1768333"/>
                <a:ext cx="3650457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𝑥</m:t>
                        </m:r>
                        <m:r>
                          <a:rPr lang="ru-RU" sz="2200" i="1">
                            <a:latin typeface="Cambria Math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/>
                          </a:rPr>
                          <m:t>2</m:t>
                        </m:r>
                      </m:e>
                    </m:d>
                    <m:sSup>
                      <m:sSup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20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ru-RU" sz="2200" i="1">
                        <a:latin typeface="Cambria Math"/>
                        <a:ea typeface="Cambria Math"/>
                      </a:rPr>
                      <m:t>0</m:t>
                    </m:r>
                    <m:r>
                      <a:rPr lang="ru-RU" sz="2200" i="1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r>
                  <a:rPr lang="ru-RU" sz="2200" dirty="0" smtClean="0"/>
                  <a:t> </a:t>
                </a:r>
                <a:endParaRPr lang="ru-RU" sz="2200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30" y="1768333"/>
                <a:ext cx="3650457" cy="43088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119355" y="1736309"/>
                <a:ext cx="1962589" cy="13459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20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a:rPr lang="en-US" sz="2200" b="0" i="1" smtClean="0">
                                  <a:ln>
                                    <a:solidFill>
                                      <a:srgbClr val="9900FF"/>
                                    </a:solidFill>
                                  </a:ln>
                                  <a:solidFill>
                                    <a:srgbClr val="9900FF"/>
                                  </a:solidFill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9900FF"/>
                                    </a:solidFill>
                                  </a:ln>
                                  <a:solidFill>
                                    <a:srgbClr val="9900FF"/>
                                  </a:solidFill>
                                  <a:latin typeface="Cambria Math"/>
                                  <a:ea typeface="Cambria Math"/>
                                </a:rPr>
                                <m:t>=−</m:t>
                              </m:r>
                              <m:sSup>
                                <m:sSupPr>
                                  <m:ctrlPr>
                                    <a:rPr lang="en-US" sz="2200" i="1">
                                      <a:ln>
                                        <a:solidFill>
                                          <a:srgbClr val="9900FF"/>
                                        </a:solidFill>
                                      </a:ln>
                                      <a:solidFill>
                                        <a:srgbClr val="9900FF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n>
                                        <a:solidFill>
                                          <a:srgbClr val="9900FF"/>
                                        </a:solidFill>
                                      </a:ln>
                                      <a:solidFill>
                                        <a:srgbClr val="9900FF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n>
                                        <a:solidFill>
                                          <a:srgbClr val="9900FF"/>
                                        </a:solidFill>
                                      </a:ln>
                                      <a:solidFill>
                                        <a:srgbClr val="9900FF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200" b="0" i="1" smtClean="0">
                                  <a:ln>
                                    <a:solidFill>
                                      <a:srgbClr val="9900FF"/>
                                    </a:solidFill>
                                  </a:ln>
                                  <a:solidFill>
                                    <a:srgbClr val="9900FF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9900FF"/>
                                    </a:solidFill>
                                  </a:ln>
                                  <a:solidFill>
                                    <a:srgbClr val="9900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e>
                              <m:d>
                                <m:dPr>
                                  <m:begChr m:val="["/>
                                  <m:endChr m:val=""/>
                                  <m:ctrlPr>
                                    <a:rPr lang="en-US" sz="220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2200" i="1" smtClean="0">
                                          <a:latin typeface="Cambria Math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rgbClr val="0000FF"/>
                                            </a:solidFill>
                                          </a:ln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rgbClr val="0000FF"/>
                                            </a:solidFill>
                                          </a:ln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=</m:t>
                                      </m:r>
                                      <m:r>
                                        <a:rPr lang="ru-RU" sz="2200" i="1">
                                          <a:ln>
                                            <a:solidFill>
                                              <a:srgbClr val="0000FF"/>
                                            </a:solidFill>
                                          </a:ln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  <m:r>
                                        <a:rPr lang="ru-RU" sz="2200" b="0" i="1" smtClean="0">
                                          <a:ln>
                                            <a:solidFill>
                                              <a:srgbClr val="0000FF"/>
                                            </a:solidFill>
                                          </a:ln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   </m:t>
                                      </m:r>
                                    </m:e>
                                    <m:e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rgbClr val="0000FF"/>
                                            </a:solidFill>
                                          </a:ln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rgbClr val="0000FF"/>
                                            </a:solidFill>
                                          </a:ln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=</m:t>
                                      </m:r>
                                      <m:r>
                                        <a:rPr lang="ru-RU" sz="2200" b="0" i="1" smtClean="0">
                                          <a:ln>
                                            <a:solidFill>
                                              <a:srgbClr val="0000FF"/>
                                            </a:solidFill>
                                          </a:ln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2   </m:t>
                                      </m:r>
                                    </m:e>
                                    <m:e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rgbClr val="0000FF"/>
                                            </a:solidFill>
                                          </a:ln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rgbClr val="0000FF"/>
                                            </a:solidFill>
                                          </a:ln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=</m:t>
                                      </m:r>
                                      <m:r>
                                        <a:rPr lang="ru-RU" sz="2200" b="0" i="1" smtClean="0">
                                          <a:ln>
                                            <a:solidFill>
                                              <a:srgbClr val="0000FF"/>
                                            </a:solidFill>
                                          </a:ln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r>
                                        <a:rPr lang="ru-RU" sz="2200" i="1">
                                          <a:ln>
                                            <a:solidFill>
                                              <a:srgbClr val="0000FF"/>
                                            </a:solidFill>
                                          </a:ln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e>
                                  </m:eqArr>
                                  <m:r>
                                    <a:rPr lang="ru-RU" sz="2200" b="0" i="1" smtClean="0">
                                      <a:latin typeface="Cambria Math"/>
                                    </a:rPr>
                                    <m:t>        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355" y="1736309"/>
                <a:ext cx="1962589" cy="134594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4923992" y="1988840"/>
                <a:ext cx="1532354" cy="9876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⇒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200" i="1" smtClean="0">
                                  <a:ln>
                                    <a:solidFill>
                                      <a:srgbClr val="9900FF"/>
                                    </a:solidFill>
                                  </a:ln>
                                  <a:solidFill>
                                    <a:srgbClr val="9900FF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9900FF"/>
                                    </a:solidFill>
                                  </a:ln>
                                  <a:solidFill>
                                    <a:srgbClr val="9900FF"/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ru-RU" sz="2200" i="1">
                                  <a:ln>
                                    <a:solidFill>
                                      <a:srgbClr val="9900FF"/>
                                    </a:solidFill>
                                  </a:ln>
                                  <a:solidFill>
                                    <a:srgbClr val="9900FF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  <m:r>
                                <a:rPr lang="en-US" sz="2200" i="1" smtClean="0">
                                  <a:ln>
                                    <a:solidFill>
                                      <a:srgbClr val="9900FF"/>
                                    </a:solidFill>
                                  </a:ln>
                                  <a:solidFill>
                                    <a:srgbClr val="9900FF"/>
                                  </a:solidFill>
                                  <a:latin typeface="Cambria Math"/>
                                  <a:ea typeface="Cambria Math"/>
                                </a:rPr>
                                <m:t>   </m:t>
                              </m:r>
                              <m:r>
                                <a:rPr lang="ru-RU" sz="2200" i="1">
                                  <a:ln>
                                    <a:solidFill>
                                      <a:srgbClr val="9900FF"/>
                                    </a:solidFill>
                                  </a:ln>
                                  <a:solidFill>
                                    <a:srgbClr val="9900FF"/>
                                  </a:solidFill>
                                  <a:latin typeface="Cambria Math"/>
                                  <a:ea typeface="Cambria Math"/>
                                </a:rPr>
                                <m:t>   </m:t>
                              </m:r>
                            </m:e>
                            <m:e>
                              <m:r>
                                <a:rPr lang="en-US" sz="2200" i="1" smtClean="0">
                                  <a:ln>
                                    <a:solidFill>
                                      <a:srgbClr val="9900FF"/>
                                    </a:solidFill>
                                  </a:ln>
                                  <a:solidFill>
                                    <a:srgbClr val="9900FF"/>
                                  </a:solidFill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9900FF"/>
                                    </a:solidFill>
                                  </a:ln>
                                  <a:solidFill>
                                    <a:srgbClr val="9900FF"/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sz="2200" i="1" smtClean="0">
                                  <a:ln>
                                    <a:solidFill>
                                      <a:srgbClr val="9900FF"/>
                                    </a:solidFill>
                                  </a:ln>
                                  <a:solidFill>
                                    <a:srgbClr val="9900FF"/>
                                  </a:solidFill>
                                  <a:latin typeface="Cambria Math"/>
                                  <a:ea typeface="Cambria Math"/>
                                </a:rPr>
                                <m:t>−6</m:t>
                              </m:r>
                              <m:r>
                                <a:rPr lang="ru-RU" sz="2200" i="1">
                                  <a:ln>
                                    <a:solidFill>
                                      <a:srgbClr val="9900FF"/>
                                    </a:solidFill>
                                  </a:ln>
                                  <a:solidFill>
                                    <a:srgbClr val="9900FF"/>
                                  </a:solidFill>
                                  <a:latin typeface="Cambria Math"/>
                                  <a:ea typeface="Cambria Math"/>
                                </a:rPr>
                                <m:t>   </m:t>
                              </m:r>
                            </m:e>
                            <m:e>
                              <m:r>
                                <a:rPr lang="en-US" sz="2200" i="1" smtClean="0">
                                  <a:ln>
                                    <a:solidFill>
                                      <a:srgbClr val="9900FF"/>
                                    </a:solidFill>
                                  </a:ln>
                                  <a:solidFill>
                                    <a:srgbClr val="9900FF"/>
                                  </a:solidFill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9900FF"/>
                                    </a:solidFill>
                                  </a:ln>
                                  <a:solidFill>
                                    <a:srgbClr val="9900FF"/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ru-RU" sz="2200" i="1">
                                  <a:ln>
                                    <a:solidFill>
                                      <a:srgbClr val="9900FF"/>
                                    </a:solidFill>
                                  </a:ln>
                                  <a:solidFill>
                                    <a:srgbClr val="9900FF"/>
                                  </a:solidFill>
                                  <a:latin typeface="Cambria Math"/>
                                  <a:ea typeface="Cambria Math"/>
                                </a:rPr>
                                <m:t>−2</m:t>
                              </m:r>
                              <m:r>
                                <a:rPr lang="en-US" sz="2200" i="1" smtClean="0">
                                  <a:latin typeface="Cambria Math"/>
                                  <a:ea typeface="Cambria Math"/>
                                </a:rPr>
                                <m:t>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3992" y="1988840"/>
                <a:ext cx="1532354" cy="98764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200058" y="4385914"/>
                <a:ext cx="191656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3</m:t>
                      </m:r>
                      <m:r>
                        <a:rPr lang="en-US" sz="2200" b="0" i="1" smtClean="0">
                          <a:latin typeface="Cambria Math"/>
                        </a:rPr>
                        <m:t>𝑥</m:t>
                      </m:r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latin typeface="Cambria Math"/>
                        </a:rPr>
                        <m:t>+5</m:t>
                      </m:r>
                      <m:r>
                        <a:rPr lang="en-US" sz="2200" i="1">
                          <a:latin typeface="Cambria Math"/>
                        </a:rPr>
                        <m:t>𝑎</m:t>
                      </m:r>
                      <m:r>
                        <a:rPr lang="ru-RU" sz="2200" b="0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58" y="4385914"/>
                <a:ext cx="1916566" cy="430887"/>
              </a:xfrm>
              <a:prstGeom prst="rect">
                <a:avLst/>
              </a:prstGeom>
              <a:blipFill rotWithShape="1">
                <a:blip r:embed="rId12"/>
                <a:stretch>
                  <a:fillRect l="-3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3719411" y="3501008"/>
                <a:ext cx="4164957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ln>
                              <a:solidFill>
                                <a:srgbClr val="9900FF"/>
                              </a:solidFill>
                            </a:ln>
                            <a:solidFill>
                              <a:srgbClr val="99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i="1">
                            <a:ln>
                              <a:solidFill>
                                <a:srgbClr val="9900FF"/>
                              </a:solidFill>
                            </a:ln>
                            <a:solidFill>
                              <a:srgbClr val="9900FF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200" i="1">
                            <a:ln>
                              <a:solidFill>
                                <a:srgbClr val="9900FF"/>
                              </a:solidFill>
                            </a:ln>
                            <a:solidFill>
                              <a:srgbClr val="9900FF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200" i="1">
                        <a:ln>
                          <a:solidFill>
                            <a:srgbClr val="9900FF"/>
                          </a:solidFill>
                        </a:ln>
                        <a:solidFill>
                          <a:srgbClr val="9900FF"/>
                        </a:solidFill>
                        <a:latin typeface="Cambria Math"/>
                      </a:rPr>
                      <m:t>+</m:t>
                    </m:r>
                    <m:r>
                      <a:rPr lang="en-US" sz="2200" i="1">
                        <a:ln>
                          <a:solidFill>
                            <a:srgbClr val="9900FF"/>
                          </a:solidFill>
                        </a:ln>
                        <a:solidFill>
                          <a:srgbClr val="9900FF"/>
                        </a:solidFill>
                        <a:latin typeface="Cambria Math"/>
                      </a:rPr>
                      <m:t>𝑥</m:t>
                    </m:r>
                    <m:r>
                      <a:rPr lang="ru-RU" sz="2200" i="1">
                        <a:ln>
                          <a:solidFill>
                            <a:srgbClr val="9900FF"/>
                          </a:solidFill>
                        </a:ln>
                        <a:solidFill>
                          <a:srgbClr val="9900FF"/>
                        </a:solidFill>
                        <a:latin typeface="Cambria Math"/>
                      </a:rPr>
                      <m:t>+</m:t>
                    </m:r>
                    <m:r>
                      <a:rPr lang="en-US" sz="2200" i="1">
                        <a:ln>
                          <a:solidFill>
                            <a:srgbClr val="9900FF"/>
                          </a:solidFill>
                        </a:ln>
                        <a:solidFill>
                          <a:srgbClr val="9900FF"/>
                        </a:solidFill>
                        <a:latin typeface="Cambria Math"/>
                      </a:rPr>
                      <m:t>𝑎</m:t>
                    </m:r>
                    <m:r>
                      <a:rPr lang="en-US" sz="220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2200" i="1">
                            <a:ln>
                              <a:solidFill>
                                <a:srgbClr val="0000FF"/>
                              </a:solidFill>
                            </a:ln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i="1">
                            <a:ln>
                              <a:solidFill>
                                <a:srgbClr val="0000FF"/>
                              </a:solidFill>
                            </a:ln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200" i="1">
                            <a:ln>
                              <a:solidFill>
                                <a:srgbClr val="0000FF"/>
                              </a:solidFill>
                            </a:ln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200" i="1">
                        <a:ln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latin typeface="Cambria Math"/>
                      </a:rPr>
                      <m:t>−2</m:t>
                    </m:r>
                    <m:r>
                      <a:rPr lang="en-US" sz="2200" i="1">
                        <a:ln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latin typeface="Cambria Math"/>
                      </a:rPr>
                      <m:t>𝑥</m:t>
                    </m:r>
                    <m:r>
                      <a:rPr lang="en-US" sz="2200" i="1">
                        <a:ln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200" i="1">
                            <a:ln>
                              <a:solidFill>
                                <a:srgbClr val="0000FF"/>
                              </a:solidFill>
                            </a:ln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i="1">
                            <a:ln>
                              <a:solidFill>
                                <a:srgbClr val="0000FF"/>
                              </a:solidFill>
                            </a:ln>
                            <a:solidFill>
                              <a:srgbClr val="0000FF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200" i="1">
                            <a:ln>
                              <a:solidFill>
                                <a:srgbClr val="0000FF"/>
                              </a:solidFill>
                            </a:ln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200" i="1">
                        <a:ln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latin typeface="Cambria Math"/>
                      </a:rPr>
                      <m:t>+6</m:t>
                    </m:r>
                    <m:r>
                      <a:rPr lang="en-US" sz="2200" i="1">
                        <a:ln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latin typeface="Cambria Math"/>
                      </a:rPr>
                      <m:t>𝑎</m:t>
                    </m:r>
                    <m:r>
                      <a:rPr lang="ru-RU" sz="2200" b="0" i="1" smtClean="0">
                        <a:latin typeface="Cambria Math"/>
                        <a:ea typeface="Cambria Math"/>
                      </a:rPr>
                      <m:t>;</m:t>
                    </m:r>
                  </m:oMath>
                </a14:m>
                <a:r>
                  <a:rPr lang="ru-RU" sz="2200" dirty="0" smtClean="0"/>
                  <a:t> </a:t>
                </a:r>
                <a:r>
                  <a:rPr lang="en-US" sz="2200" dirty="0" smtClean="0"/>
                  <a:t> </a:t>
                </a:r>
                <a:endParaRPr lang="ru-RU" sz="2200" dirty="0"/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411" y="3501008"/>
                <a:ext cx="4164957" cy="43088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2000258" y="4190357"/>
                <a:ext cx="2175640" cy="7716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20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+5</m:t>
                          </m:r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m:rPr>
                              <m:nor/>
                            </m:rPr>
                            <a:rPr lang="ru-RU" sz="2200" dirty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a:rPr lang="en-US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258" y="4190357"/>
                <a:ext cx="2175640" cy="771621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54750" y="5013176"/>
                <a:ext cx="4341084" cy="9267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20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2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22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2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200" i="1">
                                      <a:latin typeface="Cambria Math"/>
                                    </a:rPr>
                                    <m:t>+5</m:t>
                                  </m:r>
                                  <m:r>
                                    <a:rPr lang="en-US" sz="2200" i="1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m:rPr>
                                      <m:nor/>
                                    </m:rPr>
                                    <a:rPr lang="ru-RU" sz="2200" dirty="0"/>
                                    <m:t> 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ru-RU" sz="220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1">
                              <a:latin typeface="Cambria Math"/>
                            </a:rPr>
                            <m:t>+5</m:t>
                          </m:r>
                          <m:r>
                            <a:rPr lang="en-US" sz="2200" i="1">
                              <a:latin typeface="Cambria Math"/>
                            </a:rPr>
                            <m:t>𝑎</m:t>
                          </m:r>
                          <m:r>
                            <m:rPr>
                              <m:nor/>
                            </m:rPr>
                            <a:rPr lang="ru-RU" sz="2200" dirty="0"/>
                            <m:t> 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r>
                        <a:rPr lang="en-US" sz="2200" b="0" i="1" smtClean="0">
                          <a:latin typeface="Cambria Math"/>
                        </a:rPr>
                        <m:t>𝑎</m:t>
                      </m:r>
                      <m:r>
                        <a:rPr lang="en-US" sz="2200" b="0" i="1" smtClean="0">
                          <a:latin typeface="Cambria Math"/>
                        </a:rPr>
                        <m:t>=0;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50" y="5013176"/>
                <a:ext cx="4341084" cy="92672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4139952" y="5090729"/>
                <a:ext cx="5112568" cy="7716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20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2200" i="1">
                              <a:latin typeface="Cambria Math"/>
                            </a:rPr>
                            <m:t>+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10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200" b="0" i="1" smtClean="0">
                              <a:latin typeface="Cambria Math"/>
                            </a:rPr>
                            <m:t>+25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b="0" i="1" smtClean="0">
                              <a:latin typeface="Cambria Math"/>
                            </a:rPr>
                            <m:t>+3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1">
                              <a:latin typeface="Cambria Math"/>
                            </a:rPr>
                            <m:t>+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sz="2200" i="1">
                              <a:latin typeface="Cambria Math"/>
                            </a:rPr>
                            <m:t>5</m:t>
                          </m:r>
                          <m:r>
                            <a:rPr lang="en-US" sz="2200" i="1">
                              <a:latin typeface="Cambria Math"/>
                            </a:rPr>
                            <m:t>𝑎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+9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9</m:t>
                          </m:r>
                        </m:den>
                      </m:f>
                      <m:r>
                        <a:rPr lang="ru-RU" sz="22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5090729"/>
                <a:ext cx="5112568" cy="771621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107504" y="5840655"/>
                <a:ext cx="4248472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𝑎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200" i="1">
                              <a:latin typeface="Cambria Math"/>
                            </a:rPr>
                            <m:t>+10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1">
                              <a:latin typeface="Cambria Math"/>
                            </a:rPr>
                            <m:t>+2</m:t>
                          </m:r>
                          <m:r>
                            <a:rPr lang="ru-RU" sz="2200" i="1">
                              <a:latin typeface="Cambria Math"/>
                            </a:rPr>
                            <m:t>8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sz="2200" i="1">
                              <a:latin typeface="Cambria Math"/>
                            </a:rPr>
                            <m:t>+</m:t>
                          </m:r>
                          <m:r>
                            <a:rPr lang="ru-RU" sz="2200" i="1">
                              <a:latin typeface="Cambria Math"/>
                            </a:rPr>
                            <m:t>24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r>
                        <a:rPr lang="ru-RU" sz="22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5840655"/>
                <a:ext cx="4248472" cy="430887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3779912" y="5840655"/>
                <a:ext cx="4752528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𝑎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2200" b="0" i="1" smtClean="0">
                            <a:latin typeface="Cambria Math"/>
                          </a:rPr>
                          <m:t>+2</m:t>
                        </m:r>
                      </m:e>
                    </m:d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200" i="1">
                            <a:latin typeface="Cambria Math"/>
                          </a:rPr>
                          <m:t>+</m:t>
                        </m:r>
                        <m:r>
                          <a:rPr lang="ru-RU" sz="2200" i="1">
                            <a:latin typeface="Cambria Math"/>
                          </a:rPr>
                          <m:t>8</m:t>
                        </m:r>
                        <m:r>
                          <a:rPr lang="en-US" sz="2200" i="1">
                            <a:latin typeface="Cambria Math"/>
                          </a:rPr>
                          <m:t>𝑎</m:t>
                        </m:r>
                        <m:r>
                          <a:rPr lang="en-US" sz="2200" i="1">
                            <a:latin typeface="Cambria Math"/>
                          </a:rPr>
                          <m:t>+12</m:t>
                        </m:r>
                      </m:e>
                    </m:d>
                    <m:r>
                      <a:rPr lang="en-US" sz="220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ru-RU" sz="2200" i="1">
                        <a:latin typeface="Cambria Math"/>
                        <a:ea typeface="Cambria Math"/>
                      </a:rPr>
                      <m:t>0</m:t>
                    </m:r>
                    <m:r>
                      <a:rPr lang="ru-RU" sz="2200" i="1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r>
                  <a:rPr lang="ru-RU" sz="2200" dirty="0" smtClean="0"/>
                  <a:t> </a:t>
                </a:r>
                <a:endParaRPr lang="ru-RU" sz="2200" dirty="0"/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5840655"/>
                <a:ext cx="4752528" cy="430887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179513" y="6328727"/>
                <a:ext cx="3600400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𝑎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2200" b="0" i="1" smtClean="0">
                            <a:latin typeface="Cambria Math"/>
                          </a:rPr>
                          <m:t>+2</m:t>
                        </m:r>
                      </m:e>
                    </m:d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2200" b="0" i="1" smtClean="0">
                            <a:latin typeface="Cambria Math"/>
                          </a:rPr>
                          <m:t>+6</m:t>
                        </m:r>
                      </m:e>
                    </m:d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2200" b="0" i="1" smtClean="0">
                            <a:latin typeface="Cambria Math"/>
                          </a:rPr>
                          <m:t>+2</m:t>
                        </m:r>
                      </m:e>
                    </m:d>
                    <m:r>
                      <a:rPr lang="en-US" sz="220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ru-RU" sz="2200" i="1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ru-RU" sz="2200" dirty="0" smtClean="0"/>
                  <a:t> </a:t>
                </a:r>
                <a:endParaRPr lang="ru-RU" sz="2200" dirty="0"/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3" y="6328727"/>
                <a:ext cx="3600400" cy="430887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3779912" y="6328726"/>
                <a:ext cx="3650457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𝑎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2200" b="0" i="1" smtClean="0">
                            <a:latin typeface="Cambria Math"/>
                          </a:rPr>
                          <m:t>+6</m:t>
                        </m:r>
                      </m:e>
                    </m:d>
                    <m:sSup>
                      <m:sSup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20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ru-RU" sz="2200" i="1">
                        <a:latin typeface="Cambria Math"/>
                        <a:ea typeface="Cambria Math"/>
                      </a:rPr>
                      <m:t>0</m:t>
                    </m:r>
                    <m:r>
                      <a:rPr lang="ru-RU" sz="2200" i="1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r>
                  <a:rPr lang="ru-RU" sz="2200" dirty="0" smtClean="0"/>
                  <a:t> </a:t>
                </a:r>
                <a:endParaRPr lang="ru-RU" sz="2200" dirty="0"/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6328726"/>
                <a:ext cx="3650457" cy="430887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2"/>
              <p:cNvSpPr txBox="1"/>
              <p:nvPr/>
            </p:nvSpPr>
            <p:spPr>
              <a:xfrm>
                <a:off x="3719411" y="3933056"/>
                <a:ext cx="2229200" cy="13245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20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2200" i="1" smtClean="0">
                                      <a:ln>
                                        <a:solidFill>
                                          <a:srgbClr val="9900FF"/>
                                        </a:solidFill>
                                      </a:ln>
                                      <a:solidFill>
                                        <a:srgbClr val="9900FF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n>
                                        <a:solidFill>
                                          <a:srgbClr val="9900FF"/>
                                        </a:solidFill>
                                      </a:ln>
                                      <a:solidFill>
                                        <a:srgbClr val="9900FF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n>
                                        <a:solidFill>
                                          <a:srgbClr val="9900FF"/>
                                        </a:solidFill>
                                      </a:ln>
                                      <a:solidFill>
                                        <a:srgbClr val="9900FF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200" i="1">
                                  <a:ln>
                                    <a:solidFill>
                                      <a:srgbClr val="9900FF"/>
                                    </a:solidFill>
                                  </a:ln>
                                  <a:solidFill>
                                    <a:srgbClr val="9900FF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9900FF"/>
                                    </a:solidFill>
                                  </a:ln>
                                  <a:solidFill>
                                    <a:srgbClr val="9900FF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ru-RU" sz="2200" i="1">
                                  <a:ln>
                                    <a:solidFill>
                                      <a:srgbClr val="9900FF"/>
                                    </a:solidFill>
                                  </a:ln>
                                  <a:solidFill>
                                    <a:srgbClr val="9900FF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9900FF"/>
                                    </a:solidFill>
                                  </a:ln>
                                  <a:solidFill>
                                    <a:srgbClr val="9900FF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ru-RU" sz="2200" i="1">
                                  <a:ln>
                                    <a:solidFill>
                                      <a:srgbClr val="9900FF"/>
                                    </a:solidFill>
                                  </a:ln>
                                  <a:solidFill>
                                    <a:srgbClr val="9900FF"/>
                                  </a:solidFill>
                                  <a:latin typeface="Cambria Math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sz="2200" i="1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200" i="1">
                                          <a:ln>
                                            <a:solidFill>
                                              <a:srgbClr val="002060"/>
                                            </a:solidFill>
                                          </a:ln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rgbClr val="002060"/>
                                            </a:solidFill>
                                          </a:ln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rgbClr val="002060"/>
                                            </a:solidFill>
                                          </a:ln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200" i="1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+5</m:t>
                                  </m:r>
                                  <m:r>
                                    <a:rPr lang="en-US" sz="2200" i="1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m:rPr>
                                      <m:nor/>
                                    </m:rPr>
                                    <a:rPr lang="ru-RU" sz="2200" dirty="0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2200" b="0" i="1" smtClean="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32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411" y="3933056"/>
                <a:ext cx="2229200" cy="1324530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7595404" y="5825733"/>
                <a:ext cx="1532354" cy="9876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200" i="1" smtClean="0">
                                  <a:ln>
                                    <a:solidFill>
                                      <a:srgbClr val="9900FF"/>
                                    </a:solidFill>
                                  </a:ln>
                                  <a:solidFill>
                                    <a:srgbClr val="9900FF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9900FF"/>
                                    </a:solidFill>
                                  </a:ln>
                                  <a:solidFill>
                                    <a:srgbClr val="9900FF"/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ru-RU" sz="2200" i="1">
                                  <a:ln>
                                    <a:solidFill>
                                      <a:srgbClr val="9900FF"/>
                                    </a:solidFill>
                                  </a:ln>
                                  <a:solidFill>
                                    <a:srgbClr val="9900FF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  <m:r>
                                <a:rPr lang="en-US" sz="2200" i="1" smtClean="0">
                                  <a:ln>
                                    <a:solidFill>
                                      <a:srgbClr val="9900FF"/>
                                    </a:solidFill>
                                  </a:ln>
                                  <a:solidFill>
                                    <a:srgbClr val="9900FF"/>
                                  </a:solidFill>
                                  <a:latin typeface="Cambria Math"/>
                                  <a:ea typeface="Cambria Math"/>
                                </a:rPr>
                                <m:t>   </m:t>
                              </m:r>
                              <m:r>
                                <a:rPr lang="ru-RU" sz="2200" i="1">
                                  <a:ln>
                                    <a:solidFill>
                                      <a:srgbClr val="9900FF"/>
                                    </a:solidFill>
                                  </a:ln>
                                  <a:solidFill>
                                    <a:srgbClr val="9900FF"/>
                                  </a:solidFill>
                                  <a:latin typeface="Cambria Math"/>
                                  <a:ea typeface="Cambria Math"/>
                                </a:rPr>
                                <m:t>   </m:t>
                              </m:r>
                            </m:e>
                            <m:e>
                              <m:r>
                                <a:rPr lang="en-US" sz="2200" i="1" smtClean="0">
                                  <a:ln>
                                    <a:solidFill>
                                      <a:srgbClr val="9900FF"/>
                                    </a:solidFill>
                                  </a:ln>
                                  <a:solidFill>
                                    <a:srgbClr val="9900FF"/>
                                  </a:solidFill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9900FF"/>
                                    </a:solidFill>
                                  </a:ln>
                                  <a:solidFill>
                                    <a:srgbClr val="9900FF"/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sz="2200" i="1" smtClean="0">
                                  <a:ln>
                                    <a:solidFill>
                                      <a:srgbClr val="9900FF"/>
                                    </a:solidFill>
                                  </a:ln>
                                  <a:solidFill>
                                    <a:srgbClr val="9900FF"/>
                                  </a:solidFill>
                                  <a:latin typeface="Cambria Math"/>
                                  <a:ea typeface="Cambria Math"/>
                                </a:rPr>
                                <m:t>−6</m:t>
                              </m:r>
                              <m:r>
                                <a:rPr lang="ru-RU" sz="2200" i="1">
                                  <a:ln>
                                    <a:solidFill>
                                      <a:srgbClr val="9900FF"/>
                                    </a:solidFill>
                                  </a:ln>
                                  <a:solidFill>
                                    <a:srgbClr val="9900FF"/>
                                  </a:solidFill>
                                  <a:latin typeface="Cambria Math"/>
                                  <a:ea typeface="Cambria Math"/>
                                </a:rPr>
                                <m:t>   </m:t>
                              </m:r>
                            </m:e>
                            <m:e>
                              <m:r>
                                <a:rPr lang="en-US" sz="2200" i="1" smtClean="0">
                                  <a:ln>
                                    <a:solidFill>
                                      <a:srgbClr val="9900FF"/>
                                    </a:solidFill>
                                  </a:ln>
                                  <a:solidFill>
                                    <a:srgbClr val="9900FF"/>
                                  </a:solidFill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9900FF"/>
                                    </a:solidFill>
                                  </a:ln>
                                  <a:solidFill>
                                    <a:srgbClr val="9900FF"/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ru-RU" sz="2200" i="1">
                                  <a:ln>
                                    <a:solidFill>
                                      <a:srgbClr val="9900FF"/>
                                    </a:solidFill>
                                  </a:ln>
                                  <a:solidFill>
                                    <a:srgbClr val="9900FF"/>
                                  </a:solidFill>
                                  <a:latin typeface="Cambria Math"/>
                                  <a:ea typeface="Cambria Math"/>
                                </a:rPr>
                                <m:t>−2</m:t>
                              </m:r>
                              <m:r>
                                <a:rPr lang="en-US" sz="2200" i="1" smtClean="0">
                                  <a:latin typeface="Cambria Math"/>
                                  <a:ea typeface="Cambria Math"/>
                                </a:rPr>
                                <m:t>  </m:t>
                              </m:r>
                            </m:e>
                          </m:eqArr>
                          <m:r>
                            <a:rPr lang="ru-RU" sz="2200" i="1">
                              <a:latin typeface="Cambria Math"/>
                            </a:rPr>
                            <m:t>        </m:t>
                          </m:r>
                        </m:e>
                      </m:d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5404" y="5825733"/>
                <a:ext cx="1532354" cy="987643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Группа 35"/>
          <p:cNvGrpSpPr/>
          <p:nvPr/>
        </p:nvGrpSpPr>
        <p:grpSpPr>
          <a:xfrm>
            <a:off x="107504" y="2998231"/>
            <a:ext cx="3111365" cy="1192125"/>
            <a:chOff x="107504" y="2998231"/>
            <a:chExt cx="3111365" cy="11921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"/>
                <p:cNvSpPr txBox="1"/>
                <p:nvPr/>
              </p:nvSpPr>
              <p:spPr>
                <a:xfrm>
                  <a:off x="107504" y="3356619"/>
                  <a:ext cx="3111365" cy="7924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lnSpc>
                      <a:spcPct val="114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"/>
                            <m:ctrlPr>
                              <a:rPr lang="ru-RU" sz="2200" i="1" smtClean="0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ru-RU" sz="2200" i="1">
                                    <a:ln>
                                      <a:solidFill>
                                        <a:srgbClr val="002060"/>
                                      </a:solidFill>
                                    </a:ln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eqArrPr>
                              <m:e>
                                <m:sSup>
                                  <m:sSupPr>
                                    <m:ctrlPr>
                                      <a:rPr lang="en-US" sz="2200" i="1" smtClean="0">
                                        <a:ln>
                                          <a:solidFill>
                                            <a:srgbClr val="9900FF"/>
                                          </a:solidFill>
                                        </a:ln>
                                        <a:solidFill>
                                          <a:srgbClr val="9900FF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i="1">
                                        <a:ln>
                                          <a:solidFill>
                                            <a:srgbClr val="9900FF"/>
                                          </a:solidFill>
                                        </a:ln>
                                        <a:solidFill>
                                          <a:srgbClr val="9900FF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200" i="1">
                                        <a:ln>
                                          <a:solidFill>
                                            <a:srgbClr val="9900FF"/>
                                          </a:solidFill>
                                        </a:ln>
                                        <a:solidFill>
                                          <a:srgbClr val="9900FF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200" i="1">
                                    <a:ln>
                                      <a:solidFill>
                                        <a:srgbClr val="9900FF"/>
                                      </a:solidFill>
                                    </a:ln>
                                    <a:solidFill>
                                      <a:srgbClr val="9900FF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200" i="1">
                                    <a:ln>
                                      <a:solidFill>
                                        <a:srgbClr val="9900FF"/>
                                      </a:solidFill>
                                    </a:ln>
                                    <a:solidFill>
                                      <a:srgbClr val="9900FF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ru-RU" sz="2200" i="1">
                                    <a:ln>
                                      <a:solidFill>
                                        <a:srgbClr val="9900FF"/>
                                      </a:solidFill>
                                    </a:ln>
                                    <a:solidFill>
                                      <a:srgbClr val="9900FF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200" i="1">
                                    <a:ln>
                                      <a:solidFill>
                                        <a:srgbClr val="9900FF"/>
                                      </a:solidFill>
                                    </a:ln>
                                    <a:solidFill>
                                      <a:srgbClr val="9900FF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ru-RU" sz="2200" i="1">
                                    <a:ln>
                                      <a:solidFill>
                                        <a:srgbClr val="9900FF"/>
                                      </a:solidFill>
                                    </a:ln>
                                    <a:solidFill>
                                      <a:srgbClr val="9900FF"/>
                                    </a:solidFill>
                                    <a:latin typeface="Cambria Math"/>
                                  </a:rPr>
                                  <m:t>=0</m:t>
                                </m:r>
                                <m:r>
                                  <a:rPr lang="en-US" sz="2200" b="0" i="1" smtClean="0">
                                    <a:ln>
                                      <a:solidFill>
                                        <a:srgbClr val="9900FF"/>
                                      </a:solidFill>
                                    </a:ln>
                                    <a:solidFill>
                                      <a:srgbClr val="9900FF"/>
                                    </a:solidFill>
                                    <a:latin typeface="Cambria Math"/>
                                  </a:rPr>
                                  <m:t>              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2200" i="1">
                                        <a:ln>
                                          <a:solidFill>
                                            <a:srgbClr val="0000FF"/>
                                          </a:solidFill>
                                        </a:ln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i="1">
                                        <a:ln>
                                          <a:solidFill>
                                            <a:srgbClr val="0000FF"/>
                                          </a:solidFill>
                                        </a:ln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200" i="1">
                                        <a:ln>
                                          <a:solidFill>
                                            <a:srgbClr val="0000FF"/>
                                          </a:solidFill>
                                        </a:ln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200" i="1">
                                    <a:ln>
                                      <a:solidFill>
                                        <a:srgbClr val="0000FF"/>
                                      </a:solidFill>
                                    </a:ln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−2</m:t>
                                </m:r>
                                <m:r>
                                  <a:rPr lang="en-US" sz="2200" i="1">
                                    <a:ln>
                                      <a:solidFill>
                                        <a:srgbClr val="0000FF"/>
                                      </a:solidFill>
                                    </a:ln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200" i="1">
                                    <a:ln>
                                      <a:solidFill>
                                        <a:srgbClr val="0000FF"/>
                                      </a:solidFill>
                                    </a:ln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2200" i="1">
                                        <a:ln>
                                          <a:solidFill>
                                            <a:srgbClr val="0000FF"/>
                                          </a:solidFill>
                                        </a:ln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i="1">
                                        <a:ln>
                                          <a:solidFill>
                                            <a:srgbClr val="0000FF"/>
                                          </a:solidFill>
                                        </a:ln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2200" i="1">
                                        <a:ln>
                                          <a:solidFill>
                                            <a:srgbClr val="0000FF"/>
                                          </a:solidFill>
                                        </a:ln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200" i="1">
                                    <a:ln>
                                      <a:solidFill>
                                        <a:srgbClr val="0000FF"/>
                                      </a:solidFill>
                                    </a:ln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+6</m:t>
                                </m:r>
                                <m:r>
                                  <a:rPr lang="en-US" sz="2200" i="1">
                                    <a:ln>
                                      <a:solidFill>
                                        <a:srgbClr val="0000FF"/>
                                      </a:solidFill>
                                    </a:ln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en-US" sz="2200" b="0" i="1" smtClean="0">
                                    <a:ln>
                                      <a:solidFill>
                                        <a:srgbClr val="0000FF"/>
                                      </a:solidFill>
                                    </a:ln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ru-RU" sz="2200" i="1">
                                    <a:ln>
                                      <a:solidFill>
                                        <a:srgbClr val="0000FF"/>
                                      </a:solidFill>
                                    </a:ln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ru-RU" sz="2200" dirty="0"/>
                </a:p>
              </p:txBody>
            </p:sp>
          </mc:Choice>
          <mc:Fallback xmlns="">
            <p:sp>
              <p:nvSpPr>
                <p:cNvPr id="25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504" y="3356619"/>
                  <a:ext cx="3111365" cy="792461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Прямоугольник 32"/>
                <p:cNvSpPr/>
                <p:nvPr/>
              </p:nvSpPr>
              <p:spPr>
                <a:xfrm>
                  <a:off x="467544" y="2998231"/>
                  <a:ext cx="2041328" cy="430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200" i="1" u="sng" smtClean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sz="2200" b="0" i="1" u="sng" smtClean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ru-RU" sz="2200" b="0" i="1" u="sng" smtClean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ой способ</m:t>
                        </m:r>
                        <m:r>
                          <a:rPr lang="en-US" sz="2200" i="1" u="sng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latin typeface="Cambria Math"/>
                          </a:rPr>
                          <m:t> </m:t>
                        </m:r>
                      </m:oMath>
                    </m:oMathPara>
                  </a14:m>
                  <a:endParaRPr lang="ru-RU" sz="2200" u="sng" dirty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Прямоугольник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2998231"/>
                  <a:ext cx="2041328" cy="430887"/>
                </a:xfrm>
                <a:prstGeom prst="rect">
                  <a:avLst/>
                </a:prstGeom>
                <a:blipFill rotWithShape="1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Прямоугольник 34"/>
            <p:cNvSpPr/>
            <p:nvPr/>
          </p:nvSpPr>
          <p:spPr>
            <a:xfrm>
              <a:off x="147236" y="3501007"/>
              <a:ext cx="2982131" cy="689349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27120038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Группа 155"/>
          <p:cNvGrpSpPr/>
          <p:nvPr/>
        </p:nvGrpSpPr>
        <p:grpSpPr>
          <a:xfrm flipH="1">
            <a:off x="323528" y="1807191"/>
            <a:ext cx="4716000" cy="181649"/>
            <a:chOff x="3275856" y="6021288"/>
            <a:chExt cx="5184576" cy="181649"/>
          </a:xfrm>
        </p:grpSpPr>
        <p:grpSp>
          <p:nvGrpSpPr>
            <p:cNvPr id="128" name="Группа 127"/>
            <p:cNvGrpSpPr/>
            <p:nvPr/>
          </p:nvGrpSpPr>
          <p:grpSpPr>
            <a:xfrm>
              <a:off x="3275856" y="6021288"/>
              <a:ext cx="2520000" cy="180000"/>
              <a:chOff x="3275856" y="6021288"/>
              <a:chExt cx="2997488" cy="217199"/>
            </a:xfrm>
          </p:grpSpPr>
          <p:grpSp>
            <p:nvGrpSpPr>
              <p:cNvPr id="90" name="Группа 89"/>
              <p:cNvGrpSpPr/>
              <p:nvPr/>
            </p:nvGrpSpPr>
            <p:grpSpPr>
              <a:xfrm>
                <a:off x="4859243" y="6021288"/>
                <a:ext cx="1414101" cy="213102"/>
                <a:chOff x="1859957" y="4080874"/>
                <a:chExt cx="1414101" cy="213102"/>
              </a:xfrm>
            </p:grpSpPr>
            <p:grpSp>
              <p:nvGrpSpPr>
                <p:cNvPr id="91" name="Группа 21"/>
                <p:cNvGrpSpPr/>
                <p:nvPr/>
              </p:nvGrpSpPr>
              <p:grpSpPr>
                <a:xfrm rot="21540000">
                  <a:off x="1859957" y="4082514"/>
                  <a:ext cx="625477" cy="211462"/>
                  <a:chOff x="7156465" y="5932692"/>
                  <a:chExt cx="623280" cy="162860"/>
                </a:xfrm>
              </p:grpSpPr>
              <p:cxnSp>
                <p:nvCxnSpPr>
                  <p:cNvPr id="98" name="Прямая соединительная линия 97"/>
                  <p:cNvCxnSpPr/>
                  <p:nvPr/>
                </p:nvCxnSpPr>
                <p:spPr>
                  <a:xfrm rot="18480000" flipV="1">
                    <a:off x="7082251" y="6006906"/>
                    <a:ext cx="149416" cy="988"/>
                  </a:xfrm>
                  <a:prstGeom prst="line">
                    <a:avLst/>
                  </a:prstGeom>
                  <a:ln w="19050">
                    <a:solidFill>
                      <a:srgbClr val="99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Прямая соединительная линия 98"/>
                  <p:cNvCxnSpPr/>
                  <p:nvPr/>
                </p:nvCxnSpPr>
                <p:spPr>
                  <a:xfrm rot="18480000" flipV="1">
                    <a:off x="7237824" y="6010266"/>
                    <a:ext cx="149416" cy="988"/>
                  </a:xfrm>
                  <a:prstGeom prst="line">
                    <a:avLst/>
                  </a:prstGeom>
                  <a:ln w="19050">
                    <a:solidFill>
                      <a:srgbClr val="99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Прямая соединительная линия 99"/>
                  <p:cNvCxnSpPr/>
                  <p:nvPr/>
                </p:nvCxnSpPr>
                <p:spPr>
                  <a:xfrm rot="18480000" flipV="1">
                    <a:off x="7393397" y="6013628"/>
                    <a:ext cx="149416" cy="988"/>
                  </a:xfrm>
                  <a:prstGeom prst="line">
                    <a:avLst/>
                  </a:prstGeom>
                  <a:ln w="19050">
                    <a:solidFill>
                      <a:srgbClr val="99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Прямая соединительная линия 100"/>
                  <p:cNvCxnSpPr/>
                  <p:nvPr/>
                </p:nvCxnSpPr>
                <p:spPr>
                  <a:xfrm rot="18480000" flipV="1">
                    <a:off x="7548971" y="6016989"/>
                    <a:ext cx="149416" cy="988"/>
                  </a:xfrm>
                  <a:prstGeom prst="line">
                    <a:avLst/>
                  </a:prstGeom>
                  <a:ln w="19050">
                    <a:solidFill>
                      <a:srgbClr val="99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Прямая соединительная линия 101"/>
                  <p:cNvCxnSpPr/>
                  <p:nvPr/>
                </p:nvCxnSpPr>
                <p:spPr>
                  <a:xfrm rot="18480000" flipV="1">
                    <a:off x="7704543" y="6020350"/>
                    <a:ext cx="149416" cy="988"/>
                  </a:xfrm>
                  <a:prstGeom prst="line">
                    <a:avLst/>
                  </a:prstGeom>
                  <a:ln w="19050">
                    <a:solidFill>
                      <a:srgbClr val="99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2" name="Группа 21"/>
                <p:cNvGrpSpPr/>
                <p:nvPr/>
              </p:nvGrpSpPr>
              <p:grpSpPr>
                <a:xfrm rot="21540000">
                  <a:off x="2648581" y="4080874"/>
                  <a:ext cx="625477" cy="211462"/>
                  <a:chOff x="7156465" y="5932692"/>
                  <a:chExt cx="623280" cy="162860"/>
                </a:xfrm>
              </p:grpSpPr>
              <p:cxnSp>
                <p:nvCxnSpPr>
                  <p:cNvPr id="93" name="Прямая соединительная линия 92"/>
                  <p:cNvCxnSpPr/>
                  <p:nvPr/>
                </p:nvCxnSpPr>
                <p:spPr>
                  <a:xfrm rot="18480000" flipV="1">
                    <a:off x="7082251" y="6006906"/>
                    <a:ext cx="149416" cy="988"/>
                  </a:xfrm>
                  <a:prstGeom prst="line">
                    <a:avLst/>
                  </a:prstGeom>
                  <a:ln w="19050">
                    <a:solidFill>
                      <a:srgbClr val="99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Прямая соединительная линия 93"/>
                  <p:cNvCxnSpPr/>
                  <p:nvPr/>
                </p:nvCxnSpPr>
                <p:spPr>
                  <a:xfrm rot="18480000" flipV="1">
                    <a:off x="7237824" y="6010266"/>
                    <a:ext cx="149416" cy="988"/>
                  </a:xfrm>
                  <a:prstGeom prst="line">
                    <a:avLst/>
                  </a:prstGeom>
                  <a:ln w="19050">
                    <a:solidFill>
                      <a:srgbClr val="99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Прямая соединительная линия 94"/>
                  <p:cNvCxnSpPr/>
                  <p:nvPr/>
                </p:nvCxnSpPr>
                <p:spPr>
                  <a:xfrm rot="18480000" flipV="1">
                    <a:off x="7393397" y="6013628"/>
                    <a:ext cx="149416" cy="988"/>
                  </a:xfrm>
                  <a:prstGeom prst="line">
                    <a:avLst/>
                  </a:prstGeom>
                  <a:ln w="19050">
                    <a:solidFill>
                      <a:srgbClr val="99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Прямая соединительная линия 95"/>
                  <p:cNvCxnSpPr/>
                  <p:nvPr/>
                </p:nvCxnSpPr>
                <p:spPr>
                  <a:xfrm rot="18480000" flipV="1">
                    <a:off x="7548971" y="6016989"/>
                    <a:ext cx="149416" cy="988"/>
                  </a:xfrm>
                  <a:prstGeom prst="line">
                    <a:avLst/>
                  </a:prstGeom>
                  <a:ln w="19050">
                    <a:solidFill>
                      <a:srgbClr val="99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Прямая соединительная линия 96"/>
                  <p:cNvCxnSpPr/>
                  <p:nvPr/>
                </p:nvCxnSpPr>
                <p:spPr>
                  <a:xfrm rot="18480000" flipV="1">
                    <a:off x="7704543" y="6020350"/>
                    <a:ext cx="149416" cy="988"/>
                  </a:xfrm>
                  <a:prstGeom prst="line">
                    <a:avLst/>
                  </a:prstGeom>
                  <a:ln w="19050">
                    <a:solidFill>
                      <a:srgbClr val="99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15" name="Группа 114"/>
              <p:cNvGrpSpPr/>
              <p:nvPr/>
            </p:nvGrpSpPr>
            <p:grpSpPr>
              <a:xfrm>
                <a:off x="3275856" y="6025385"/>
                <a:ext cx="1414101" cy="213102"/>
                <a:chOff x="1859957" y="4080874"/>
                <a:chExt cx="1414101" cy="213102"/>
              </a:xfrm>
            </p:grpSpPr>
            <p:grpSp>
              <p:nvGrpSpPr>
                <p:cNvPr id="116" name="Группа 21"/>
                <p:cNvGrpSpPr/>
                <p:nvPr/>
              </p:nvGrpSpPr>
              <p:grpSpPr>
                <a:xfrm rot="21540000">
                  <a:off x="1859957" y="4082514"/>
                  <a:ext cx="625477" cy="211462"/>
                  <a:chOff x="7156465" y="5932692"/>
                  <a:chExt cx="623280" cy="162860"/>
                </a:xfrm>
              </p:grpSpPr>
              <p:cxnSp>
                <p:nvCxnSpPr>
                  <p:cNvPr id="123" name="Прямая соединительная линия 122"/>
                  <p:cNvCxnSpPr/>
                  <p:nvPr/>
                </p:nvCxnSpPr>
                <p:spPr>
                  <a:xfrm rot="18480000" flipV="1">
                    <a:off x="7082251" y="6006906"/>
                    <a:ext cx="149416" cy="988"/>
                  </a:xfrm>
                  <a:prstGeom prst="line">
                    <a:avLst/>
                  </a:prstGeom>
                  <a:ln w="19050">
                    <a:solidFill>
                      <a:srgbClr val="99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Прямая соединительная линия 123"/>
                  <p:cNvCxnSpPr/>
                  <p:nvPr/>
                </p:nvCxnSpPr>
                <p:spPr>
                  <a:xfrm rot="18480000" flipV="1">
                    <a:off x="7237824" y="6010266"/>
                    <a:ext cx="149416" cy="988"/>
                  </a:xfrm>
                  <a:prstGeom prst="line">
                    <a:avLst/>
                  </a:prstGeom>
                  <a:ln w="19050">
                    <a:solidFill>
                      <a:srgbClr val="99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" name="Прямая соединительная линия 124"/>
                  <p:cNvCxnSpPr/>
                  <p:nvPr/>
                </p:nvCxnSpPr>
                <p:spPr>
                  <a:xfrm rot="18480000" flipV="1">
                    <a:off x="7393397" y="6013628"/>
                    <a:ext cx="149416" cy="988"/>
                  </a:xfrm>
                  <a:prstGeom prst="line">
                    <a:avLst/>
                  </a:prstGeom>
                  <a:ln w="19050">
                    <a:solidFill>
                      <a:srgbClr val="99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Прямая соединительная линия 125"/>
                  <p:cNvCxnSpPr/>
                  <p:nvPr/>
                </p:nvCxnSpPr>
                <p:spPr>
                  <a:xfrm rot="18480000" flipV="1">
                    <a:off x="7548971" y="6016989"/>
                    <a:ext cx="149416" cy="988"/>
                  </a:xfrm>
                  <a:prstGeom prst="line">
                    <a:avLst/>
                  </a:prstGeom>
                  <a:ln w="19050">
                    <a:solidFill>
                      <a:srgbClr val="99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Прямая соединительная линия 126"/>
                  <p:cNvCxnSpPr/>
                  <p:nvPr/>
                </p:nvCxnSpPr>
                <p:spPr>
                  <a:xfrm rot="18480000" flipV="1">
                    <a:off x="7704543" y="6020350"/>
                    <a:ext cx="149416" cy="988"/>
                  </a:xfrm>
                  <a:prstGeom prst="line">
                    <a:avLst/>
                  </a:prstGeom>
                  <a:ln w="19050">
                    <a:solidFill>
                      <a:srgbClr val="99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7" name="Группа 21"/>
                <p:cNvGrpSpPr/>
                <p:nvPr/>
              </p:nvGrpSpPr>
              <p:grpSpPr>
                <a:xfrm rot="21540000">
                  <a:off x="2648581" y="4080874"/>
                  <a:ext cx="625477" cy="211462"/>
                  <a:chOff x="7156465" y="5932692"/>
                  <a:chExt cx="623280" cy="162860"/>
                </a:xfrm>
              </p:grpSpPr>
              <p:cxnSp>
                <p:nvCxnSpPr>
                  <p:cNvPr id="118" name="Прямая соединительная линия 117"/>
                  <p:cNvCxnSpPr/>
                  <p:nvPr/>
                </p:nvCxnSpPr>
                <p:spPr>
                  <a:xfrm rot="18480000" flipV="1">
                    <a:off x="7082251" y="6006906"/>
                    <a:ext cx="149416" cy="988"/>
                  </a:xfrm>
                  <a:prstGeom prst="line">
                    <a:avLst/>
                  </a:prstGeom>
                  <a:ln w="19050">
                    <a:solidFill>
                      <a:srgbClr val="99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" name="Прямая соединительная линия 118"/>
                  <p:cNvCxnSpPr/>
                  <p:nvPr/>
                </p:nvCxnSpPr>
                <p:spPr>
                  <a:xfrm rot="18480000" flipV="1">
                    <a:off x="7237824" y="6010266"/>
                    <a:ext cx="149416" cy="988"/>
                  </a:xfrm>
                  <a:prstGeom prst="line">
                    <a:avLst/>
                  </a:prstGeom>
                  <a:ln w="19050">
                    <a:solidFill>
                      <a:srgbClr val="99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" name="Прямая соединительная линия 119"/>
                  <p:cNvCxnSpPr/>
                  <p:nvPr/>
                </p:nvCxnSpPr>
                <p:spPr>
                  <a:xfrm rot="18480000" flipV="1">
                    <a:off x="7393397" y="6013628"/>
                    <a:ext cx="149416" cy="988"/>
                  </a:xfrm>
                  <a:prstGeom prst="line">
                    <a:avLst/>
                  </a:prstGeom>
                  <a:ln w="19050">
                    <a:solidFill>
                      <a:srgbClr val="99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Прямая соединительная линия 120"/>
                  <p:cNvCxnSpPr/>
                  <p:nvPr/>
                </p:nvCxnSpPr>
                <p:spPr>
                  <a:xfrm rot="18480000" flipV="1">
                    <a:off x="7548971" y="6016989"/>
                    <a:ext cx="149416" cy="988"/>
                  </a:xfrm>
                  <a:prstGeom prst="line">
                    <a:avLst/>
                  </a:prstGeom>
                  <a:ln w="19050">
                    <a:solidFill>
                      <a:srgbClr val="99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Прямая соединительная линия 121"/>
                  <p:cNvCxnSpPr/>
                  <p:nvPr/>
                </p:nvCxnSpPr>
                <p:spPr>
                  <a:xfrm rot="18480000" flipV="1">
                    <a:off x="7704543" y="6020350"/>
                    <a:ext cx="149416" cy="988"/>
                  </a:xfrm>
                  <a:prstGeom prst="line">
                    <a:avLst/>
                  </a:prstGeom>
                  <a:ln w="19050">
                    <a:solidFill>
                      <a:srgbClr val="99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29" name="Группа 128"/>
            <p:cNvGrpSpPr/>
            <p:nvPr/>
          </p:nvGrpSpPr>
          <p:grpSpPr>
            <a:xfrm>
              <a:off x="5940432" y="6022937"/>
              <a:ext cx="2520000" cy="180000"/>
              <a:chOff x="3275856" y="6021288"/>
              <a:chExt cx="2997488" cy="217199"/>
            </a:xfrm>
          </p:grpSpPr>
          <p:grpSp>
            <p:nvGrpSpPr>
              <p:cNvPr id="130" name="Группа 129"/>
              <p:cNvGrpSpPr/>
              <p:nvPr/>
            </p:nvGrpSpPr>
            <p:grpSpPr>
              <a:xfrm>
                <a:off x="4859243" y="6021288"/>
                <a:ext cx="1414101" cy="213102"/>
                <a:chOff x="1859957" y="4080874"/>
                <a:chExt cx="1414101" cy="213102"/>
              </a:xfrm>
            </p:grpSpPr>
            <p:grpSp>
              <p:nvGrpSpPr>
                <p:cNvPr id="144" name="Группа 21"/>
                <p:cNvGrpSpPr/>
                <p:nvPr/>
              </p:nvGrpSpPr>
              <p:grpSpPr>
                <a:xfrm rot="21540000">
                  <a:off x="1859957" y="4082514"/>
                  <a:ext cx="625477" cy="211462"/>
                  <a:chOff x="7156465" y="5932692"/>
                  <a:chExt cx="623280" cy="162860"/>
                </a:xfrm>
              </p:grpSpPr>
              <p:cxnSp>
                <p:nvCxnSpPr>
                  <p:cNvPr id="151" name="Прямая соединительная линия 150"/>
                  <p:cNvCxnSpPr/>
                  <p:nvPr/>
                </p:nvCxnSpPr>
                <p:spPr>
                  <a:xfrm rot="18480000" flipV="1">
                    <a:off x="7082251" y="6006906"/>
                    <a:ext cx="149416" cy="988"/>
                  </a:xfrm>
                  <a:prstGeom prst="line">
                    <a:avLst/>
                  </a:prstGeom>
                  <a:ln w="19050">
                    <a:solidFill>
                      <a:srgbClr val="99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Прямая соединительная линия 151"/>
                  <p:cNvCxnSpPr/>
                  <p:nvPr/>
                </p:nvCxnSpPr>
                <p:spPr>
                  <a:xfrm rot="18480000" flipV="1">
                    <a:off x="7237824" y="6010266"/>
                    <a:ext cx="149416" cy="988"/>
                  </a:xfrm>
                  <a:prstGeom prst="line">
                    <a:avLst/>
                  </a:prstGeom>
                  <a:ln w="19050">
                    <a:solidFill>
                      <a:srgbClr val="99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Прямая соединительная линия 152"/>
                  <p:cNvCxnSpPr/>
                  <p:nvPr/>
                </p:nvCxnSpPr>
                <p:spPr>
                  <a:xfrm rot="18480000" flipV="1">
                    <a:off x="7393397" y="6013628"/>
                    <a:ext cx="149416" cy="988"/>
                  </a:xfrm>
                  <a:prstGeom prst="line">
                    <a:avLst/>
                  </a:prstGeom>
                  <a:ln w="19050">
                    <a:solidFill>
                      <a:srgbClr val="99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Прямая соединительная линия 153"/>
                  <p:cNvCxnSpPr/>
                  <p:nvPr/>
                </p:nvCxnSpPr>
                <p:spPr>
                  <a:xfrm rot="18480000" flipV="1">
                    <a:off x="7548971" y="6016989"/>
                    <a:ext cx="149416" cy="988"/>
                  </a:xfrm>
                  <a:prstGeom prst="line">
                    <a:avLst/>
                  </a:prstGeom>
                  <a:ln w="19050">
                    <a:solidFill>
                      <a:srgbClr val="99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Прямая соединительная линия 154"/>
                  <p:cNvCxnSpPr/>
                  <p:nvPr/>
                </p:nvCxnSpPr>
                <p:spPr>
                  <a:xfrm rot="18480000" flipV="1">
                    <a:off x="7704543" y="6020350"/>
                    <a:ext cx="149416" cy="988"/>
                  </a:xfrm>
                  <a:prstGeom prst="line">
                    <a:avLst/>
                  </a:prstGeom>
                  <a:ln w="19050">
                    <a:solidFill>
                      <a:srgbClr val="99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5" name="Группа 21"/>
                <p:cNvGrpSpPr/>
                <p:nvPr/>
              </p:nvGrpSpPr>
              <p:grpSpPr>
                <a:xfrm rot="21540000">
                  <a:off x="2648581" y="4080874"/>
                  <a:ext cx="625477" cy="211462"/>
                  <a:chOff x="7156465" y="5932692"/>
                  <a:chExt cx="623280" cy="162860"/>
                </a:xfrm>
              </p:grpSpPr>
              <p:cxnSp>
                <p:nvCxnSpPr>
                  <p:cNvPr id="146" name="Прямая соединительная линия 145"/>
                  <p:cNvCxnSpPr/>
                  <p:nvPr/>
                </p:nvCxnSpPr>
                <p:spPr>
                  <a:xfrm rot="18480000" flipV="1">
                    <a:off x="7082251" y="6006906"/>
                    <a:ext cx="149416" cy="988"/>
                  </a:xfrm>
                  <a:prstGeom prst="line">
                    <a:avLst/>
                  </a:prstGeom>
                  <a:ln w="19050">
                    <a:solidFill>
                      <a:srgbClr val="99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Прямая соединительная линия 146"/>
                  <p:cNvCxnSpPr/>
                  <p:nvPr/>
                </p:nvCxnSpPr>
                <p:spPr>
                  <a:xfrm rot="18480000" flipV="1">
                    <a:off x="7237824" y="6010266"/>
                    <a:ext cx="149416" cy="988"/>
                  </a:xfrm>
                  <a:prstGeom prst="line">
                    <a:avLst/>
                  </a:prstGeom>
                  <a:ln w="19050">
                    <a:solidFill>
                      <a:srgbClr val="99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Прямая соединительная линия 147"/>
                  <p:cNvCxnSpPr/>
                  <p:nvPr/>
                </p:nvCxnSpPr>
                <p:spPr>
                  <a:xfrm rot="18480000" flipV="1">
                    <a:off x="7393397" y="6013628"/>
                    <a:ext cx="149416" cy="988"/>
                  </a:xfrm>
                  <a:prstGeom prst="line">
                    <a:avLst/>
                  </a:prstGeom>
                  <a:ln w="19050">
                    <a:solidFill>
                      <a:srgbClr val="99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" name="Прямая соединительная линия 148"/>
                  <p:cNvCxnSpPr/>
                  <p:nvPr/>
                </p:nvCxnSpPr>
                <p:spPr>
                  <a:xfrm rot="18480000" flipV="1">
                    <a:off x="7548971" y="6016989"/>
                    <a:ext cx="149416" cy="988"/>
                  </a:xfrm>
                  <a:prstGeom prst="line">
                    <a:avLst/>
                  </a:prstGeom>
                  <a:ln w="19050">
                    <a:solidFill>
                      <a:srgbClr val="99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" name="Прямая соединительная линия 149"/>
                  <p:cNvCxnSpPr/>
                  <p:nvPr/>
                </p:nvCxnSpPr>
                <p:spPr>
                  <a:xfrm rot="18480000" flipV="1">
                    <a:off x="7704543" y="6020350"/>
                    <a:ext cx="149416" cy="988"/>
                  </a:xfrm>
                  <a:prstGeom prst="line">
                    <a:avLst/>
                  </a:prstGeom>
                  <a:ln w="19050">
                    <a:solidFill>
                      <a:srgbClr val="99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31" name="Группа 130"/>
              <p:cNvGrpSpPr/>
              <p:nvPr/>
            </p:nvGrpSpPr>
            <p:grpSpPr>
              <a:xfrm>
                <a:off x="3275856" y="6025385"/>
                <a:ext cx="1414101" cy="213102"/>
                <a:chOff x="1859957" y="4080874"/>
                <a:chExt cx="1414101" cy="213102"/>
              </a:xfrm>
            </p:grpSpPr>
            <p:grpSp>
              <p:nvGrpSpPr>
                <p:cNvPr id="132" name="Группа 21"/>
                <p:cNvGrpSpPr/>
                <p:nvPr/>
              </p:nvGrpSpPr>
              <p:grpSpPr>
                <a:xfrm rot="21540000">
                  <a:off x="1859957" y="4082514"/>
                  <a:ext cx="625477" cy="211462"/>
                  <a:chOff x="7156465" y="5932692"/>
                  <a:chExt cx="623280" cy="162860"/>
                </a:xfrm>
              </p:grpSpPr>
              <p:cxnSp>
                <p:nvCxnSpPr>
                  <p:cNvPr id="139" name="Прямая соединительная линия 138"/>
                  <p:cNvCxnSpPr/>
                  <p:nvPr/>
                </p:nvCxnSpPr>
                <p:spPr>
                  <a:xfrm rot="18480000" flipV="1">
                    <a:off x="7082251" y="6006906"/>
                    <a:ext cx="149416" cy="988"/>
                  </a:xfrm>
                  <a:prstGeom prst="line">
                    <a:avLst/>
                  </a:prstGeom>
                  <a:ln w="19050">
                    <a:solidFill>
                      <a:srgbClr val="99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Прямая соединительная линия 139"/>
                  <p:cNvCxnSpPr/>
                  <p:nvPr/>
                </p:nvCxnSpPr>
                <p:spPr>
                  <a:xfrm rot="18480000" flipV="1">
                    <a:off x="7237824" y="6010266"/>
                    <a:ext cx="149416" cy="988"/>
                  </a:xfrm>
                  <a:prstGeom prst="line">
                    <a:avLst/>
                  </a:prstGeom>
                  <a:ln w="19050">
                    <a:solidFill>
                      <a:srgbClr val="99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Прямая соединительная линия 140"/>
                  <p:cNvCxnSpPr/>
                  <p:nvPr/>
                </p:nvCxnSpPr>
                <p:spPr>
                  <a:xfrm rot="18480000" flipV="1">
                    <a:off x="7393397" y="6013628"/>
                    <a:ext cx="149416" cy="988"/>
                  </a:xfrm>
                  <a:prstGeom prst="line">
                    <a:avLst/>
                  </a:prstGeom>
                  <a:ln w="19050">
                    <a:solidFill>
                      <a:srgbClr val="99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Прямая соединительная линия 141"/>
                  <p:cNvCxnSpPr/>
                  <p:nvPr/>
                </p:nvCxnSpPr>
                <p:spPr>
                  <a:xfrm rot="18480000" flipV="1">
                    <a:off x="7548971" y="6016989"/>
                    <a:ext cx="149416" cy="988"/>
                  </a:xfrm>
                  <a:prstGeom prst="line">
                    <a:avLst/>
                  </a:prstGeom>
                  <a:ln w="19050">
                    <a:solidFill>
                      <a:srgbClr val="99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Прямая соединительная линия 142"/>
                  <p:cNvCxnSpPr/>
                  <p:nvPr/>
                </p:nvCxnSpPr>
                <p:spPr>
                  <a:xfrm rot="18480000" flipV="1">
                    <a:off x="7704543" y="6020350"/>
                    <a:ext cx="149416" cy="988"/>
                  </a:xfrm>
                  <a:prstGeom prst="line">
                    <a:avLst/>
                  </a:prstGeom>
                  <a:ln w="19050">
                    <a:solidFill>
                      <a:srgbClr val="99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3" name="Группа 21"/>
                <p:cNvGrpSpPr/>
                <p:nvPr/>
              </p:nvGrpSpPr>
              <p:grpSpPr>
                <a:xfrm rot="21540000">
                  <a:off x="2648581" y="4080874"/>
                  <a:ext cx="625477" cy="211462"/>
                  <a:chOff x="7156465" y="5932692"/>
                  <a:chExt cx="623280" cy="162860"/>
                </a:xfrm>
              </p:grpSpPr>
              <p:cxnSp>
                <p:nvCxnSpPr>
                  <p:cNvPr id="134" name="Прямая соединительная линия 133"/>
                  <p:cNvCxnSpPr/>
                  <p:nvPr/>
                </p:nvCxnSpPr>
                <p:spPr>
                  <a:xfrm rot="18480000" flipV="1">
                    <a:off x="7082251" y="6006906"/>
                    <a:ext cx="149416" cy="988"/>
                  </a:xfrm>
                  <a:prstGeom prst="line">
                    <a:avLst/>
                  </a:prstGeom>
                  <a:ln w="19050">
                    <a:solidFill>
                      <a:srgbClr val="99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" name="Прямая соединительная линия 134"/>
                  <p:cNvCxnSpPr/>
                  <p:nvPr/>
                </p:nvCxnSpPr>
                <p:spPr>
                  <a:xfrm rot="18480000" flipV="1">
                    <a:off x="7237824" y="6010266"/>
                    <a:ext cx="149416" cy="988"/>
                  </a:xfrm>
                  <a:prstGeom prst="line">
                    <a:avLst/>
                  </a:prstGeom>
                  <a:ln w="19050">
                    <a:solidFill>
                      <a:srgbClr val="99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Прямая соединительная линия 135"/>
                  <p:cNvCxnSpPr/>
                  <p:nvPr/>
                </p:nvCxnSpPr>
                <p:spPr>
                  <a:xfrm rot="18480000" flipV="1">
                    <a:off x="7393397" y="6013628"/>
                    <a:ext cx="149416" cy="988"/>
                  </a:xfrm>
                  <a:prstGeom prst="line">
                    <a:avLst/>
                  </a:prstGeom>
                  <a:ln w="19050">
                    <a:solidFill>
                      <a:srgbClr val="99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" name="Прямая соединительная линия 136"/>
                  <p:cNvCxnSpPr/>
                  <p:nvPr/>
                </p:nvCxnSpPr>
                <p:spPr>
                  <a:xfrm rot="18480000" flipV="1">
                    <a:off x="7548971" y="6016989"/>
                    <a:ext cx="149416" cy="988"/>
                  </a:xfrm>
                  <a:prstGeom prst="line">
                    <a:avLst/>
                  </a:prstGeom>
                  <a:ln w="19050">
                    <a:solidFill>
                      <a:srgbClr val="99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Прямая соединительная линия 137"/>
                  <p:cNvCxnSpPr/>
                  <p:nvPr/>
                </p:nvCxnSpPr>
                <p:spPr>
                  <a:xfrm rot="18480000" flipV="1">
                    <a:off x="7704543" y="6020350"/>
                    <a:ext cx="149416" cy="988"/>
                  </a:xfrm>
                  <a:prstGeom prst="line">
                    <a:avLst/>
                  </a:prstGeom>
                  <a:ln w="19050">
                    <a:solidFill>
                      <a:srgbClr val="99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5496" y="0"/>
                <a:ext cx="3806891" cy="1697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3</m:t>
                      </m:r>
                      <m:r>
                        <a:rPr lang="en-US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.  </m:t>
                      </m:r>
                      <m:r>
                        <a:rPr lang="ru-RU" sz="2200" b="0" i="1" smtClean="0">
                          <a:latin typeface="Cambria Math"/>
                        </a:rPr>
                        <m:t>В итоге</m:t>
                      </m:r>
                      <m:r>
                        <a:rPr lang="ru-RU" sz="2200" i="1">
                          <a:ln>
                            <a:solidFill>
                              <a:srgbClr val="9900FF"/>
                            </a:solidFill>
                          </a:ln>
                          <a:solidFill>
                            <a:srgbClr val="9900FF"/>
                          </a:solidFill>
                          <a:latin typeface="Cambria Math"/>
                        </a:rPr>
                        <m:t> </m:t>
                      </m:r>
                      <m:r>
                        <a:rPr lang="ru-RU" sz="2200" b="0" i="1" smtClean="0">
                          <a:latin typeface="Cambria Math"/>
                        </a:rPr>
                        <m:t>имеем</m:t>
                      </m:r>
                      <m:d>
                        <m:dPr>
                          <m:begChr m:val="{"/>
                          <m:endChr m:val=""/>
                          <m:ctrlPr>
                            <a:rPr lang="ru-RU" sz="2200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200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9900FF"/>
                                    </a:solidFill>
                                  </a:ln>
                                  <a:solidFill>
                                    <a:srgbClr val="9900FF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9900FF"/>
                                    </a:solidFill>
                                  </a:ln>
                                  <a:solidFill>
                                    <a:srgbClr val="9900FF"/>
                                  </a:solidFill>
                                  <a:latin typeface="Cambria Math"/>
                                  <a:ea typeface="Cambria Math"/>
                                </a:rPr>
                                <m:t>&lt;</m:t>
                              </m:r>
                              <m:f>
                                <m:fPr>
                                  <m:ctrlPr>
                                    <a:rPr lang="en-US" sz="2200" i="1">
                                      <a:ln>
                                        <a:solidFill>
                                          <a:srgbClr val="9900FF"/>
                                        </a:solidFill>
                                      </a:ln>
                                      <a:solidFill>
                                        <a:srgbClr val="99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n>
                                        <a:solidFill>
                                          <a:srgbClr val="9900FF"/>
                                        </a:solidFill>
                                      </a:ln>
                                      <a:solidFill>
                                        <a:srgbClr val="99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n>
                                        <a:solidFill>
                                          <a:srgbClr val="9900FF"/>
                                        </a:solidFill>
                                      </a:ln>
                                      <a:solidFill>
                                        <a:srgbClr val="99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ru-RU" sz="2200" b="0" i="1" smtClean="0">
                                  <a:ln>
                                    <a:solidFill>
                                      <a:srgbClr val="9900FF"/>
                                    </a:solidFill>
                                  </a:ln>
                                  <a:solidFill>
                                    <a:srgbClr val="9900FF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9900FF"/>
                                    </a:solidFill>
                                  </a:ln>
                                  <a:solidFill>
                                    <a:srgbClr val="9900FF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ru-RU" sz="2200" b="0" i="1" smtClean="0">
                                  <a:ln>
                                    <a:solidFill>
                                      <a:srgbClr val="9900FF"/>
                                    </a:solidFill>
                                  </a:ln>
                                  <a:solidFill>
                                    <a:srgbClr val="9900FF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9900FF"/>
                                    </a:solidFill>
                                  </a:ln>
                                  <a:solidFill>
                                    <a:srgbClr val="9900FF"/>
                                  </a:solidFill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  <m:r>
                                <a:rPr lang="en-US" sz="2200" i="1" smtClean="0">
                                  <a:ln>
                                    <a:solidFill>
                                      <a:srgbClr val="9900FF"/>
                                    </a:solidFill>
                                  </a:ln>
                                  <a:solidFill>
                                    <a:srgbClr val="9900FF"/>
                                  </a:solidFill>
                                  <a:latin typeface="Cambria Math"/>
                                  <a:ea typeface="Cambria Math"/>
                                </a:rPr>
                                <m:t>≠</m:t>
                              </m:r>
                              <m:r>
                                <a:rPr lang="ru-RU" sz="2200" b="0" i="1" smtClean="0">
                                  <a:ln>
                                    <a:solidFill>
                                      <a:srgbClr val="9900FF"/>
                                    </a:solidFill>
                                  </a:ln>
                                  <a:solidFill>
                                    <a:srgbClr val="9900FF"/>
                                  </a:solidFill>
                                  <a:latin typeface="Cambria Math"/>
                                  <a:ea typeface="Cambria Math"/>
                                </a:rPr>
                                <m:t>−6</m:t>
                              </m:r>
                            </m:e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9900FF"/>
                                    </a:solidFill>
                                  </a:ln>
                                  <a:solidFill>
                                    <a:srgbClr val="9900FF"/>
                                  </a:solidFill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9900FF"/>
                                    </a:solidFill>
                                  </a:ln>
                                  <a:solidFill>
                                    <a:srgbClr val="9900FF"/>
                                  </a:solidFill>
                                  <a:latin typeface="Cambria Math"/>
                                  <a:ea typeface="Cambria Math"/>
                                </a:rPr>
                                <m:t>≠−2</m:t>
                              </m:r>
                            </m:e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9900FF"/>
                                    </a:solidFill>
                                  </a:ln>
                                  <a:solidFill>
                                    <a:srgbClr val="9900FF"/>
                                  </a:solidFill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9900FF"/>
                                    </a:solidFill>
                                  </a:ln>
                                  <a:solidFill>
                                    <a:srgbClr val="9900FF"/>
                                  </a:solidFill>
                                  <a:latin typeface="Cambria Math"/>
                                  <a:ea typeface="Cambria Math"/>
                                </a:rPr>
                                <m:t>≠0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200" dirty="0">
                  <a:ln>
                    <a:solidFill>
                      <a:srgbClr val="9900FF"/>
                    </a:solidFill>
                  </a:ln>
                  <a:solidFill>
                    <a:srgbClr val="9900FF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0"/>
                <a:ext cx="3806891" cy="169700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179512" y="2492896"/>
                <a:ext cx="8851020" cy="853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smtClean="0">
                          <a:ln>
                            <a:solidFill>
                              <a:srgbClr val="9900FF"/>
                            </a:solidFill>
                          </a:ln>
                          <a:solidFill>
                            <a:srgbClr val="9900FF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200" i="1">
                          <a:ln>
                            <a:solidFill>
                              <a:srgbClr val="9900FF"/>
                            </a:solidFill>
                          </a:ln>
                          <a:solidFill>
                            <a:srgbClr val="9900FF"/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d>
                        <m:dPr>
                          <m:ctrlPr>
                            <a:rPr lang="ru-RU" sz="2200" i="1">
                              <a:ln>
                                <a:solidFill>
                                  <a:srgbClr val="9900FF"/>
                                </a:solidFill>
                              </a:ln>
                              <a:solidFill>
                                <a:srgbClr val="99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200" i="1">
                              <a:ln>
                                <a:solidFill>
                                  <a:srgbClr val="9900FF"/>
                                </a:solidFill>
                              </a:ln>
                              <a:solidFill>
                                <a:srgbClr val="9900FF"/>
                              </a:solidFill>
                              <a:latin typeface="Cambria Math"/>
                              <a:ea typeface="Cambria Math"/>
                            </a:rPr>
                            <m:t>−∞</m:t>
                          </m:r>
                          <m:func>
                            <m:funcPr>
                              <m:ctrlPr>
                                <a:rPr lang="en-US" sz="2200" i="1">
                                  <a:ln>
                                    <a:solidFill>
                                      <a:srgbClr val="9900FF"/>
                                    </a:solidFill>
                                  </a:ln>
                                  <a:solidFill>
                                    <a:srgbClr val="9900FF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lang="ru-RU" sz="2200" i="1">
                                  <a:ln>
                                    <a:solidFill>
                                      <a:srgbClr val="9900FF"/>
                                    </a:solidFill>
                                  </a:ln>
                                  <a:solidFill>
                                    <a:srgbClr val="9900FF"/>
                                  </a:solidFill>
                                  <a:latin typeface="Cambria Math"/>
                                  <a:ea typeface="Cambria Math"/>
                                </a:rPr>
                                <m:t>;</m:t>
                              </m:r>
                            </m:fName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9900FF"/>
                                    </a:solidFill>
                                  </a:ln>
                                  <a:solidFill>
                                    <a:srgbClr val="9900FF"/>
                                  </a:solidFill>
                                  <a:latin typeface="Cambria Math"/>
                                </a:rPr>
                                <m:t>−6</m:t>
                              </m:r>
                            </m:e>
                          </m:func>
                        </m:e>
                      </m:d>
                      <m:r>
                        <a:rPr lang="ru-RU" sz="2200" i="1">
                          <a:ln>
                            <a:solidFill>
                              <a:srgbClr val="9900FF"/>
                            </a:solidFill>
                          </a:ln>
                          <a:solidFill>
                            <a:srgbClr val="9900FF"/>
                          </a:solidFill>
                          <a:latin typeface="Cambria Math"/>
                          <a:ea typeface="Cambria Math"/>
                        </a:rPr>
                        <m:t>∪</m:t>
                      </m:r>
                      <m:d>
                        <m:dPr>
                          <m:ctrlPr>
                            <a:rPr lang="ru-RU" sz="2200" i="1">
                              <a:ln>
                                <a:solidFill>
                                  <a:srgbClr val="9900FF"/>
                                </a:solidFill>
                              </a:ln>
                              <a:solidFill>
                                <a:srgbClr val="99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200" i="1">
                              <a:ln>
                                <a:solidFill>
                                  <a:srgbClr val="9900FF"/>
                                </a:solidFill>
                              </a:ln>
                              <a:solidFill>
                                <a:srgbClr val="9900FF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200" i="1">
                              <a:ln>
                                <a:solidFill>
                                  <a:srgbClr val="9900FF"/>
                                </a:solidFill>
                              </a:ln>
                              <a:solidFill>
                                <a:srgbClr val="9900FF"/>
                              </a:solidFill>
                              <a:latin typeface="Cambria Math"/>
                              <a:ea typeface="Cambria Math"/>
                            </a:rPr>
                            <m:t>6</m:t>
                          </m:r>
                          <m:func>
                            <m:funcPr>
                              <m:ctrlPr>
                                <a:rPr lang="en-US" sz="2200" i="1">
                                  <a:ln>
                                    <a:solidFill>
                                      <a:srgbClr val="9900FF"/>
                                    </a:solidFill>
                                  </a:ln>
                                  <a:solidFill>
                                    <a:srgbClr val="9900FF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lang="ru-RU" sz="2200" i="1">
                                  <a:ln>
                                    <a:solidFill>
                                      <a:srgbClr val="9900FF"/>
                                    </a:solidFill>
                                  </a:ln>
                                  <a:solidFill>
                                    <a:srgbClr val="9900FF"/>
                                  </a:solidFill>
                                  <a:latin typeface="Cambria Math"/>
                                  <a:ea typeface="Cambria Math"/>
                                </a:rPr>
                                <m:t>;</m:t>
                              </m:r>
                            </m:fName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9900FF"/>
                                    </a:solidFill>
                                  </a:ln>
                                  <a:solidFill>
                                    <a:srgbClr val="9900FF"/>
                                  </a:solidFill>
                                  <a:latin typeface="Cambria Math"/>
                                  <a:ea typeface="Cambria Math"/>
                                </a:rPr>
                                <m:t>−2</m:t>
                              </m:r>
                            </m:e>
                          </m:func>
                          <m:r>
                            <a:rPr lang="en-US" sz="2200" i="1">
                              <a:ln>
                                <a:solidFill>
                                  <a:srgbClr val="9900FF"/>
                                </a:solidFill>
                              </a:ln>
                              <a:solidFill>
                                <a:srgbClr val="9900FF"/>
                              </a:solidFill>
                              <a:latin typeface="Cambria Math"/>
                            </a:rPr>
                            <m:t>  </m:t>
                          </m:r>
                        </m:e>
                      </m:d>
                      <m:r>
                        <a:rPr lang="ru-RU" sz="2200" i="1">
                          <a:ln>
                            <a:solidFill>
                              <a:srgbClr val="9900FF"/>
                            </a:solidFill>
                          </a:ln>
                          <a:solidFill>
                            <a:srgbClr val="9900FF"/>
                          </a:solidFill>
                          <a:latin typeface="Cambria Math"/>
                          <a:ea typeface="Cambria Math"/>
                        </a:rPr>
                        <m:t>∪</m:t>
                      </m:r>
                      <m:d>
                        <m:dPr>
                          <m:ctrlPr>
                            <a:rPr lang="ru-RU" sz="2200" i="1">
                              <a:ln>
                                <a:solidFill>
                                  <a:srgbClr val="9900FF"/>
                                </a:solidFill>
                              </a:ln>
                              <a:solidFill>
                                <a:srgbClr val="99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200" i="1">
                              <a:ln>
                                <a:solidFill>
                                  <a:srgbClr val="9900FF"/>
                                </a:solidFill>
                              </a:ln>
                              <a:solidFill>
                                <a:srgbClr val="9900FF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200" i="1">
                              <a:ln>
                                <a:solidFill>
                                  <a:srgbClr val="9900FF"/>
                                </a:solidFill>
                              </a:ln>
                              <a:solidFill>
                                <a:srgbClr val="9900FF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2200" i="1">
                                  <a:ln>
                                    <a:solidFill>
                                      <a:srgbClr val="9900FF"/>
                                    </a:solidFill>
                                  </a:ln>
                                  <a:solidFill>
                                    <a:srgbClr val="9900FF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lang="ru-RU" sz="2200" i="1">
                                  <a:ln>
                                    <a:solidFill>
                                      <a:srgbClr val="9900FF"/>
                                    </a:solidFill>
                                  </a:ln>
                                  <a:solidFill>
                                    <a:srgbClr val="9900FF"/>
                                  </a:solidFill>
                                  <a:latin typeface="Cambria Math"/>
                                  <a:ea typeface="Cambria Math"/>
                                </a:rPr>
                                <m:t>;</m:t>
                              </m:r>
                            </m:fName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9900FF"/>
                                    </a:solidFill>
                                  </a:ln>
                                  <a:solidFill>
                                    <a:srgbClr val="9900FF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e>
                          </m:func>
                          <m:r>
                            <a:rPr lang="en-US" sz="2200" i="1">
                              <a:ln>
                                <a:solidFill>
                                  <a:srgbClr val="9900FF"/>
                                </a:solidFill>
                              </a:ln>
                              <a:solidFill>
                                <a:srgbClr val="9900FF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ru-RU" sz="2200" i="1">
                          <a:ln>
                            <a:solidFill>
                              <a:srgbClr val="9900FF"/>
                            </a:solidFill>
                          </a:ln>
                          <a:solidFill>
                            <a:srgbClr val="9900FF"/>
                          </a:solidFill>
                          <a:latin typeface="Cambria Math"/>
                          <a:ea typeface="Cambria Math"/>
                        </a:rPr>
                        <m:t>∪</m:t>
                      </m:r>
                      <m:d>
                        <m:dPr>
                          <m:endChr m:val=""/>
                          <m:ctrlPr>
                            <a:rPr lang="ru-RU" sz="2200" i="1">
                              <a:ln>
                                <a:solidFill>
                                  <a:srgbClr val="9900FF"/>
                                </a:solidFill>
                              </a:ln>
                              <a:solidFill>
                                <a:srgbClr val="99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ru-RU" sz="2200" i="1">
                              <a:ln>
                                <a:solidFill>
                                  <a:srgbClr val="9900FF"/>
                                </a:solidFill>
                              </a:ln>
                              <a:solidFill>
                                <a:srgbClr val="9900FF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e>
                      </m:d>
                      <m:r>
                        <a:rPr lang="ru-RU" sz="2200" i="1">
                          <a:ln>
                            <a:solidFill>
                              <a:srgbClr val="9900FF"/>
                            </a:solidFill>
                          </a:ln>
                          <a:solidFill>
                            <a:srgbClr val="9900FF"/>
                          </a:solidFill>
                          <a:latin typeface="Cambria Math"/>
                          <a:ea typeface="Cambria Math"/>
                        </a:rPr>
                        <m:t>;</m:t>
                      </m:r>
                      <m:d>
                        <m:dPr>
                          <m:begChr m:val=""/>
                          <m:ctrlPr>
                            <a:rPr lang="ru-RU" sz="2200" i="1">
                              <a:ln>
                                <a:solidFill>
                                  <a:srgbClr val="9900FF"/>
                                </a:solidFill>
                              </a:ln>
                              <a:solidFill>
                                <a:srgbClr val="99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2200" i="1">
                                  <a:ln>
                                    <a:solidFill>
                                      <a:srgbClr val="9900FF"/>
                                    </a:solidFill>
                                  </a:ln>
                                  <a:solidFill>
                                    <a:srgbClr val="9900FF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ru-RU" sz="2200" i="1">
                                  <a:ln>
                                    <a:solidFill>
                                      <a:srgbClr val="9900FF"/>
                                    </a:solidFill>
                                  </a:ln>
                                  <a:solidFill>
                                    <a:srgbClr val="9900FF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1">
                                  <a:ln>
                                    <a:solidFill>
                                      <a:srgbClr val="9900FF"/>
                                    </a:solidFill>
                                  </a:ln>
                                  <a:solidFill>
                                    <a:srgbClr val="9900FF"/>
                                  </a:solidFill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2200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492896"/>
                <a:ext cx="8851020" cy="8530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Группа 33"/>
          <p:cNvGrpSpPr/>
          <p:nvPr/>
        </p:nvGrpSpPr>
        <p:grpSpPr>
          <a:xfrm>
            <a:off x="3105876" y="3717032"/>
            <a:ext cx="5986832" cy="853054"/>
            <a:chOff x="73732" y="5579454"/>
            <a:chExt cx="5986832" cy="853054"/>
          </a:xfrm>
        </p:grpSpPr>
        <p:sp>
          <p:nvSpPr>
            <p:cNvPr id="35" name="Скругленный прямоугольник 34"/>
            <p:cNvSpPr/>
            <p:nvPr/>
          </p:nvSpPr>
          <p:spPr>
            <a:xfrm rot="10800000">
              <a:off x="84990" y="5615454"/>
              <a:ext cx="5885853" cy="792000"/>
            </a:xfrm>
            <a:prstGeom prst="roundRect">
              <a:avLst>
                <a:gd name="adj" fmla="val 12507"/>
              </a:avLst>
            </a:prstGeom>
            <a:solidFill>
              <a:srgbClr val="FFE8C5"/>
            </a:solidFill>
            <a:ln w="28575">
              <a:solidFill>
                <a:srgbClr val="CC3300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Прямоугольник 35"/>
                <p:cNvSpPr/>
                <p:nvPr/>
              </p:nvSpPr>
              <p:spPr>
                <a:xfrm>
                  <a:off x="73732" y="5579454"/>
                  <a:ext cx="5986832" cy="853054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2200" b="0" i="1" smtClean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Ответ:</m:t>
                        </m:r>
                        <m:r>
                          <a:rPr lang="ru-RU" sz="2200" i="1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d>
                          <m:dPr>
                            <m:endChr m:val=""/>
                            <m:ctrlPr>
                              <a:rPr lang="en-US" sz="2200" i="1" smtClean="0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ru-RU" sz="2200" i="1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−∞</m:t>
                            </m:r>
                          </m:e>
                        </m:d>
                        <m:r>
                          <a:rPr lang="ru-RU" sz="2200" i="1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  <m:d>
                          <m:dPr>
                            <m:begChr m:val=""/>
                            <m:ctrlPr>
                              <a:rPr lang="ru-RU" sz="2200" i="1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ru-RU" sz="2200" i="1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−6</m:t>
                            </m:r>
                          </m:e>
                        </m:d>
                        <m:r>
                          <a:rPr lang="ru-RU" sz="2200" i="1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∪</m:t>
                        </m:r>
                        <m:d>
                          <m:dPr>
                            <m:endChr m:val=""/>
                            <m:ctrlPr>
                              <a:rPr lang="ru-RU" sz="2200" i="1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ru-RU" sz="2200" i="1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−6</m:t>
                            </m:r>
                          </m:e>
                        </m:d>
                        <m:r>
                          <a:rPr lang="ru-RU" sz="2200" i="1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  <m:d>
                          <m:dPr>
                            <m:begChr m:val=""/>
                            <m:ctrlPr>
                              <a:rPr lang="ru-RU" sz="2200" i="1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ru-RU" sz="2200" i="1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−2</m:t>
                            </m:r>
                          </m:e>
                        </m:d>
                        <m:r>
                          <a:rPr lang="ru-RU" sz="2200" i="1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∪</m:t>
                        </m:r>
                        <m:d>
                          <m:dPr>
                            <m:endChr m:val=""/>
                            <m:ctrlPr>
                              <a:rPr lang="ru-RU" sz="2200" i="1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ru-RU" sz="2200" i="1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−2</m:t>
                            </m:r>
                          </m:e>
                        </m:d>
                        <m:r>
                          <a:rPr lang="ru-RU" sz="2200" i="1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  <m:d>
                          <m:dPr>
                            <m:begChr m:val=""/>
                            <m:ctrlPr>
                              <a:rPr lang="ru-RU" sz="2200" i="1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ru-RU" sz="2200" i="1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e>
                        </m:d>
                        <m:r>
                          <a:rPr lang="ru-RU" sz="2200" i="1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∪</m:t>
                        </m:r>
                        <m:d>
                          <m:dPr>
                            <m:endChr m:val=""/>
                            <m:ctrlPr>
                              <a:rPr lang="ru-RU" sz="2200" i="1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ru-RU" sz="2200" i="1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e>
                        </m:d>
                        <m:r>
                          <a:rPr lang="ru-RU" sz="2200" i="1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  <m:d>
                          <m:dPr>
                            <m:begChr m:val=""/>
                            <m:ctrlPr>
                              <a:rPr lang="ru-RU" sz="2200" i="1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200" i="1">
                                    <a:ln>
                                      <a:solidFill>
                                        <a:srgbClr val="002060"/>
                                      </a:solidFill>
                                    </a:ln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ru-RU" sz="2200" i="1">
                                    <a:ln>
                                      <a:solidFill>
                                        <a:srgbClr val="002060"/>
                                      </a:solidFill>
                                    </a:ln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ru-RU" sz="2200" i="1">
                                    <a:ln>
                                      <a:solidFill>
                                        <a:srgbClr val="002060"/>
                                      </a:solidFill>
                                    </a:ln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ru-RU" sz="2200" i="1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71" name="Прямоугольник 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32" y="5579454"/>
                  <a:ext cx="5986832" cy="853054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7" name="Прямая со стрелкой 36"/>
          <p:cNvCxnSpPr/>
          <p:nvPr/>
        </p:nvCxnSpPr>
        <p:spPr>
          <a:xfrm flipV="1">
            <a:off x="341520" y="1992904"/>
            <a:ext cx="5724000" cy="4790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64"/>
          <p:cNvSpPr txBox="1"/>
          <p:nvPr/>
        </p:nvSpPr>
        <p:spPr>
          <a:xfrm>
            <a:off x="6012160" y="1743199"/>
            <a:ext cx="486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>
                <a:ln>
                  <a:solidFill>
                    <a:srgbClr val="9900FF"/>
                  </a:solidFill>
                </a:ln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2400" i="1" dirty="0">
              <a:ln>
                <a:solidFill>
                  <a:srgbClr val="9900FF"/>
                </a:solidFill>
              </a:ln>
              <a:solidFill>
                <a:srgbClr val="99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65"/>
          <p:cNvSpPr txBox="1"/>
          <p:nvPr/>
        </p:nvSpPr>
        <p:spPr>
          <a:xfrm>
            <a:off x="3662666" y="1992904"/>
            <a:ext cx="5672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ln>
                  <a:solidFill>
                    <a:srgbClr val="9900FF"/>
                  </a:solidFill>
                </a:ln>
                <a:solidFill>
                  <a:srgbClr val="9900FF"/>
                </a:solidFill>
                <a:latin typeface="Cambria Math" pitchFamily="18" charset="0"/>
                <a:ea typeface="Cambria Math" pitchFamily="18" charset="0"/>
              </a:rPr>
              <a:t>0</a:t>
            </a:r>
            <a:endParaRPr lang="ru-RU" sz="2200" dirty="0">
              <a:ln>
                <a:solidFill>
                  <a:srgbClr val="9900FF"/>
                </a:solidFill>
              </a:ln>
              <a:solidFill>
                <a:srgbClr val="9900FF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8" name="TextBox 74"/>
          <p:cNvSpPr txBox="1"/>
          <p:nvPr/>
        </p:nvSpPr>
        <p:spPr>
          <a:xfrm>
            <a:off x="2222506" y="1988840"/>
            <a:ext cx="5672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ln>
                  <a:solidFill>
                    <a:srgbClr val="9900FF"/>
                  </a:solidFill>
                </a:ln>
                <a:solidFill>
                  <a:srgbClr val="9900FF"/>
                </a:solidFill>
                <a:latin typeface="Cambria Math" pitchFamily="18" charset="0"/>
                <a:ea typeface="Cambria Math" pitchFamily="18" charset="0"/>
              </a:rPr>
              <a:t>-2</a:t>
            </a:r>
            <a:endParaRPr lang="ru-RU" sz="2200" dirty="0">
              <a:ln>
                <a:solidFill>
                  <a:srgbClr val="9900FF"/>
                </a:solidFill>
              </a:ln>
              <a:solidFill>
                <a:srgbClr val="9900FF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304212" y="1861026"/>
            <a:ext cx="313681" cy="52046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7" name="TextBox 74"/>
          <p:cNvSpPr txBox="1"/>
          <p:nvPr/>
        </p:nvSpPr>
        <p:spPr>
          <a:xfrm>
            <a:off x="794491" y="1991743"/>
            <a:ext cx="5147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ln>
                  <a:solidFill>
                    <a:srgbClr val="9900FF"/>
                  </a:solidFill>
                </a:ln>
                <a:solidFill>
                  <a:srgbClr val="9900FF"/>
                </a:solidFill>
                <a:latin typeface="Cambria Math" pitchFamily="18" charset="0"/>
                <a:ea typeface="Cambria Math" pitchFamily="18" charset="0"/>
              </a:rPr>
              <a:t>-6</a:t>
            </a:r>
            <a:endParaRPr lang="ru-RU" sz="2200" dirty="0">
              <a:ln>
                <a:solidFill>
                  <a:srgbClr val="9900FF"/>
                </a:solidFill>
              </a:ln>
              <a:solidFill>
                <a:srgbClr val="9900FF"/>
              </a:solidFill>
              <a:latin typeface="Cambria Math" pitchFamily="18" charset="0"/>
              <a:ea typeface="Cambria Math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65"/>
              <p:cNvSpPr txBox="1"/>
              <p:nvPr/>
            </p:nvSpPr>
            <p:spPr>
              <a:xfrm>
                <a:off x="4878024" y="1981939"/>
                <a:ext cx="72008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n>
                            <a:solidFill>
                              <a:srgbClr val="9900FF"/>
                            </a:solidFill>
                          </a:ln>
                          <a:solidFill>
                            <a:srgbClr val="9900FF"/>
                          </a:solidFill>
                          <a:latin typeface="Cambria Math"/>
                          <a:ea typeface="Cambria Math" pitchFamily="18" charset="0"/>
                        </a:rPr>
                        <m:t>1/4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9900FF"/>
                    </a:solidFill>
                  </a:ln>
                  <a:solidFill>
                    <a:srgbClr val="9900FF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88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8024" y="1981939"/>
                <a:ext cx="720080" cy="430887"/>
              </a:xfrm>
              <a:prstGeom prst="rect">
                <a:avLst/>
              </a:prstGeom>
              <a:blipFill rotWithShape="1">
                <a:blip r:embed="rId12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Овал 45"/>
          <p:cNvSpPr/>
          <p:nvPr/>
        </p:nvSpPr>
        <p:spPr>
          <a:xfrm rot="10800000">
            <a:off x="3824747" y="1952827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49" name="Овал 48"/>
          <p:cNvSpPr/>
          <p:nvPr/>
        </p:nvSpPr>
        <p:spPr>
          <a:xfrm rot="10800000">
            <a:off x="2372743" y="1937299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50" name="Овал 49"/>
          <p:cNvSpPr/>
          <p:nvPr/>
        </p:nvSpPr>
        <p:spPr>
          <a:xfrm rot="10800000">
            <a:off x="1017806" y="1945205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89" name="Овал 88"/>
          <p:cNvSpPr/>
          <p:nvPr/>
        </p:nvSpPr>
        <p:spPr>
          <a:xfrm rot="10800000">
            <a:off x="5040105" y="1941862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772658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8" grpId="0"/>
      <p:bldP spid="44" grpId="0"/>
      <p:bldP spid="48" grpId="0"/>
      <p:bldP spid="87" grpId="0"/>
      <p:bldP spid="88" grpId="0"/>
      <p:bldP spid="46" grpId="0" animBg="1"/>
      <p:bldP spid="49" grpId="0" animBg="1"/>
      <p:bldP spid="50" grpId="0" animBg="1"/>
      <p:bldP spid="8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>
          <a:xfrm>
            <a:off x="683567" y="476672"/>
            <a:ext cx="7920881" cy="1296256"/>
          </a:xfrm>
          <a:prstGeom prst="roundRect">
            <a:avLst>
              <a:gd name="adj" fmla="val 12507"/>
            </a:avLst>
          </a:prstGeom>
          <a:solidFill>
            <a:srgbClr val="FFE8C5"/>
          </a:solidFill>
          <a:ln w="28575">
            <a:solidFill>
              <a:srgbClr val="CC33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83567" y="548680"/>
                <a:ext cx="7920882" cy="1130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2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 Найдите все значения</m:t>
                      </m:r>
                      <m:r>
                        <a:rPr lang="en-US" sz="2200" b="0" i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 </m:t>
                      </m:r>
                      <m:r>
                        <a:rPr lang="en-US" sz="2200" i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𝑎</m:t>
                      </m:r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, при каждом из которых уравнение</m:t>
                      </m:r>
                    </m:oMath>
                  </m:oMathPara>
                </a14:m>
                <a:endParaRPr lang="ru-RU" sz="2200" b="0" i="1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ru-RU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b="0" i="1" smtClean="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200" b="0" i="1" smtClean="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ru-RU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𝑎</m:t>
                          </m:r>
                        </m:num>
                        <m:den>
                          <m:sSup>
                            <m:sSupPr>
                              <m:ctrlP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−2</m:t>
                          </m:r>
                          <m:r>
                            <a:rPr lang="en-US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ru-RU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200" b="0" i="1" smtClean="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200" b="0" i="1" smtClean="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+6</m:t>
                          </m:r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𝑎</m:t>
                          </m:r>
                        </m:den>
                      </m:f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=0 </m:t>
                      </m:r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имеет ровно два различных корня.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7" y="548680"/>
                <a:ext cx="7920882" cy="113082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28362" y="2420888"/>
                <a:ext cx="3002104" cy="777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20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ru-RU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𝑎</m:t>
                          </m:r>
                        </m:num>
                        <m:den>
                          <m:sSup>
                            <m:sSupPr>
                              <m:ctrlP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−2</m:t>
                          </m:r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ru-RU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+6</m:t>
                          </m:r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𝑎</m:t>
                          </m:r>
                        </m:den>
                      </m:f>
                      <m:r>
                        <a:rPr lang="en-US" sz="2200" i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362" y="2420888"/>
                <a:ext cx="3002104" cy="77732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053870" y="1988840"/>
                <a:ext cx="726254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Решение 2 </m:t>
                      </m:r>
                      <m:r>
                        <a:rPr lang="en-US" sz="220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ru-RU" sz="2200" b="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координатно−параметрический </m:t>
                      </m:r>
                      <m:r>
                        <a:rPr lang="ru-RU" sz="220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метод</m:t>
                      </m:r>
                      <m:r>
                        <a:rPr lang="en-US" sz="220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  <m:r>
                        <a:rPr lang="ru-RU" sz="220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870" y="1988840"/>
                <a:ext cx="7262546" cy="430887"/>
              </a:xfrm>
              <a:prstGeom prst="rect">
                <a:avLst/>
              </a:prstGeom>
              <a:blipFill rotWithShape="1">
                <a:blip r:embed="rId4"/>
                <a:stretch>
                  <a:fillRect l="-84" b="-154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79512" y="3268742"/>
                <a:ext cx="8728118" cy="9079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</a:rPr>
                        <m:t>Уравнение</m:t>
                      </m:r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ru-RU" sz="2200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200" i="1">
                              <a:ln>
                                <a:solidFill>
                                  <a:srgbClr val="DE006F"/>
                                </a:solidFill>
                              </a:ln>
                              <a:solidFill>
                                <a:srgbClr val="DE006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i="1">
                              <a:ln>
                                <a:solidFill>
                                  <a:srgbClr val="DE006F"/>
                                </a:solidFill>
                              </a:ln>
                              <a:solidFill>
                                <a:srgbClr val="DE006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200" i="1">
                              <a:ln>
                                <a:solidFill>
                                  <a:srgbClr val="DE006F"/>
                                </a:solidFill>
                              </a:ln>
                              <a:solidFill>
                                <a:srgbClr val="DE006F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ln>
                            <a:solidFill>
                              <a:srgbClr val="DE006F"/>
                            </a:solidFill>
                          </a:ln>
                          <a:solidFill>
                            <a:srgbClr val="DE006F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200" i="1">
                          <a:ln>
                            <a:solidFill>
                              <a:srgbClr val="DE006F"/>
                            </a:solidFill>
                          </a:ln>
                          <a:solidFill>
                            <a:srgbClr val="DE006F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200" b="0" i="1" smtClean="0">
                          <a:ln>
                            <a:solidFill>
                              <a:srgbClr val="DE006F"/>
                            </a:solidFill>
                          </a:ln>
                          <a:solidFill>
                            <a:srgbClr val="DE006F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200" b="0" i="1" smtClean="0">
                          <a:ln>
                            <a:solidFill>
                              <a:srgbClr val="DE006F"/>
                            </a:solidFill>
                          </a:ln>
                          <a:solidFill>
                            <a:srgbClr val="DE006F"/>
                          </a:solidFill>
                          <a:latin typeface="Cambria Math"/>
                        </a:rPr>
                        <m:t>𝑎</m:t>
                      </m:r>
                      <m:r>
                        <a:rPr lang="ru-RU" sz="2200" i="1">
                          <a:ln>
                            <a:solidFill>
                              <a:srgbClr val="DE006F"/>
                            </a:solidFill>
                          </a:ln>
                          <a:solidFill>
                            <a:srgbClr val="DE006F"/>
                          </a:solidFill>
                          <a:latin typeface="Cambria Math"/>
                        </a:rPr>
                        <m:t>=0</m:t>
                      </m:r>
                      <m:r>
                        <a:rPr lang="ru-RU" sz="2200" b="0" i="1" smtClean="0">
                          <a:ln>
                            <a:solidFill>
                              <a:srgbClr val="DE006F"/>
                            </a:solidFill>
                          </a:ln>
                          <a:solidFill>
                            <a:srgbClr val="DE006F"/>
                          </a:solidFill>
                          <a:latin typeface="Cambria Math"/>
                        </a:rPr>
                        <m:t> </m:t>
                      </m:r>
                      <m:r>
                        <a:rPr lang="ru-RU" sz="2200" i="1" smtClean="0">
                          <a:latin typeface="Cambria Math"/>
                        </a:rPr>
                        <m:t>задает</m:t>
                      </m:r>
                      <m:r>
                        <a:rPr lang="ru-RU" sz="2200" b="0" i="1" smtClean="0">
                          <a:latin typeface="Cambria Math"/>
                        </a:rPr>
                        <m:t> в плоскости </m:t>
                      </m:r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𝑂𝑥𝑎</m:t>
                      </m:r>
                      <m:r>
                        <a:rPr lang="en-US" sz="2200" b="0" i="1" smtClean="0">
                          <a:latin typeface="Cambria Math"/>
                        </a:rPr>
                        <m:t> </m:t>
                      </m:r>
                      <m:r>
                        <a:rPr lang="en-US" sz="2200" b="0" i="1" smtClean="0">
                          <a:ln>
                            <a:solidFill>
                              <a:srgbClr val="DE006F"/>
                            </a:solidFill>
                          </a:ln>
                          <a:solidFill>
                            <a:srgbClr val="DE006F"/>
                          </a:solidFill>
                          <a:latin typeface="Cambria Math"/>
                        </a:rPr>
                        <m:t>параболу</m:t>
                      </m:r>
                    </m:oMath>
                  </m:oMathPara>
                </a14:m>
                <a:endParaRPr lang="ru-RU" sz="2200" b="0" i="1" dirty="0" smtClean="0">
                  <a:ln>
                    <a:solidFill>
                      <a:srgbClr val="DE006F"/>
                    </a:solidFill>
                  </a:ln>
                  <a:solidFill>
                    <a:srgbClr val="DE006F"/>
                  </a:solidFill>
                  <a:latin typeface="Cambria Math"/>
                </a:endParaRPr>
              </a:p>
              <a:p>
                <a:endParaRPr lang="en-US" sz="800" i="1" dirty="0" smtClean="0">
                  <a:ln>
                    <a:solidFill>
                      <a:srgbClr val="DE006F"/>
                    </a:solidFill>
                  </a:ln>
                  <a:solidFill>
                    <a:srgbClr val="DE006F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>
                          <a:ln>
                            <a:solidFill>
                              <a:srgbClr val="DE006F"/>
                            </a:solidFill>
                          </a:ln>
                          <a:solidFill>
                            <a:srgbClr val="DE006F"/>
                          </a:solidFill>
                          <a:latin typeface="Cambria Math"/>
                        </a:rPr>
                        <m:t>𝑎</m:t>
                      </m:r>
                      <m:r>
                        <a:rPr lang="ru-RU" sz="2200" i="1">
                          <a:ln>
                            <a:solidFill>
                              <a:srgbClr val="DE006F"/>
                            </a:solidFill>
                          </a:ln>
                          <a:solidFill>
                            <a:srgbClr val="DE006F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ln>
                            <a:solidFill>
                              <a:srgbClr val="DE006F"/>
                            </a:solidFill>
                          </a:ln>
                          <a:solidFill>
                            <a:srgbClr val="DE006F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200" i="1" smtClean="0">
                              <a:ln>
                                <a:solidFill>
                                  <a:srgbClr val="DE006F"/>
                                </a:solidFill>
                              </a:ln>
                              <a:solidFill>
                                <a:srgbClr val="DE006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i="1">
                              <a:ln>
                                <a:solidFill>
                                  <a:srgbClr val="DE006F"/>
                                </a:solidFill>
                              </a:ln>
                              <a:solidFill>
                                <a:srgbClr val="DE006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200" i="1">
                              <a:ln>
                                <a:solidFill>
                                  <a:srgbClr val="DE006F"/>
                                </a:solidFill>
                              </a:ln>
                              <a:solidFill>
                                <a:srgbClr val="DE006F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ru-RU" sz="2200" i="1">
                          <a:ln>
                            <a:solidFill>
                              <a:srgbClr val="DE006F"/>
                            </a:solidFill>
                          </a:ln>
                          <a:solidFill>
                            <a:srgbClr val="DE006F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200" i="1">
                          <a:ln>
                            <a:solidFill>
                              <a:srgbClr val="DE006F"/>
                            </a:solidFill>
                          </a:ln>
                          <a:solidFill>
                            <a:srgbClr val="DE006F"/>
                          </a:solidFill>
                          <a:latin typeface="Cambria Math"/>
                        </a:rPr>
                        <m:t>𝑥</m:t>
                      </m:r>
                      <m:r>
                        <a:rPr lang="ru-RU" sz="220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268742"/>
                <a:ext cx="8728118" cy="907941"/>
              </a:xfrm>
              <a:prstGeom prst="rect">
                <a:avLst/>
              </a:prstGeom>
              <a:blipFill rotWithShape="1">
                <a:blip r:embed="rId5"/>
                <a:stretch>
                  <a:fillRect l="-3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2195735" y="3705681"/>
                <a:ext cx="395262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Нули параболы:</m:t>
                      </m:r>
                      <m:r>
                        <a:rPr lang="en-US" sz="2200" b="0" i="1" smtClean="0">
                          <a:ln>
                            <a:solidFill>
                              <a:srgbClr val="DE006F"/>
                            </a:solidFill>
                          </a:ln>
                          <a:solidFill>
                            <a:srgbClr val="DE006F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200" i="1" smtClean="0">
                              <a:ln>
                                <a:solidFill>
                                  <a:srgbClr val="DE006F"/>
                                </a:solidFill>
                              </a:ln>
                              <a:solidFill>
                                <a:srgbClr val="DE006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i="1">
                              <a:ln>
                                <a:solidFill>
                                  <a:srgbClr val="DE006F"/>
                                </a:solidFill>
                              </a:ln>
                              <a:solidFill>
                                <a:srgbClr val="DE006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200" i="1">
                              <a:ln>
                                <a:solidFill>
                                  <a:srgbClr val="DE006F"/>
                                </a:solidFill>
                              </a:ln>
                              <a:solidFill>
                                <a:srgbClr val="DE006F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ru-RU" sz="2200" i="1" smtClean="0">
                          <a:ln>
                            <a:solidFill>
                              <a:srgbClr val="DE006F"/>
                            </a:solidFill>
                          </a:ln>
                          <a:solidFill>
                            <a:srgbClr val="DE006F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200" i="1">
                          <a:ln>
                            <a:solidFill>
                              <a:srgbClr val="DE006F"/>
                            </a:solidFill>
                          </a:ln>
                          <a:solidFill>
                            <a:srgbClr val="DE006F"/>
                          </a:solidFill>
                          <a:latin typeface="Cambria Math"/>
                        </a:rPr>
                        <m:t>𝑥</m:t>
                      </m:r>
                      <m:r>
                        <a:rPr lang="ru-RU" sz="2200" i="0" smtClean="0">
                          <a:ln>
                            <a:solidFill>
                              <a:srgbClr val="DE006F"/>
                            </a:solidFill>
                          </a:ln>
                          <a:solidFill>
                            <a:srgbClr val="DE006F"/>
                          </a:solidFill>
                          <a:latin typeface="Cambria Math"/>
                        </a:rPr>
                        <m:t>=0</m:t>
                      </m:r>
                      <m:r>
                        <a:rPr lang="ru-RU" sz="2200" b="0" i="0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5" y="3705681"/>
                <a:ext cx="3952621" cy="430887"/>
              </a:xfrm>
              <a:prstGeom prst="rect">
                <a:avLst/>
              </a:prstGeom>
              <a:blipFill rotWithShape="1">
                <a:blip r:embed="rId6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5962296" y="3718193"/>
                <a:ext cx="156203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r>
                        <a:rPr lang="en-US" sz="2200" i="1">
                          <a:latin typeface="Cambria Math"/>
                        </a:rPr>
                        <m:t>𝑥</m:t>
                      </m:r>
                      <m:r>
                        <a:rPr lang="ru-RU" sz="2200" i="0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2296" y="3718193"/>
                <a:ext cx="1562031" cy="43088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442058" y="3630104"/>
                <a:ext cx="1565237" cy="6569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⇒</m:t>
                      </m:r>
                      <m:d>
                        <m:dPr>
                          <m:begChr m:val="["/>
                          <m:endChr m:val=""/>
                          <m:ctrlPr>
                            <a:rPr lang="ru-RU" sz="220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20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=0   </m:t>
                              </m:r>
                            </m:e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=−1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2058" y="3630104"/>
                <a:ext cx="1565237" cy="65691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179512" y="4070991"/>
                <a:ext cx="2641364" cy="726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⇒</m:t>
                      </m:r>
                      <m:sSub>
                        <m:sSubPr>
                          <m:ctrlPr>
                            <a:rPr lang="en-US" sz="2200" i="1" smtClean="0">
                              <a:ln>
                                <a:solidFill>
                                  <a:srgbClr val="DE006F"/>
                                </a:solidFill>
                              </a:ln>
                              <a:solidFill>
                                <a:srgbClr val="DE006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n>
                                <a:solidFill>
                                  <a:srgbClr val="DE006F"/>
                                </a:solidFill>
                              </a:ln>
                              <a:solidFill>
                                <a:srgbClr val="DE006F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200" b="0" i="1" smtClean="0">
                              <a:ln>
                                <a:solidFill>
                                  <a:srgbClr val="DE006F"/>
                                </a:solidFill>
                              </a:ln>
                              <a:solidFill>
                                <a:srgbClr val="DE006F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0−1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200" b="0" i="1" smtClean="0">
                          <a:ln>
                            <a:solidFill>
                              <a:srgbClr val="DE006F"/>
                            </a:solidFill>
                          </a:ln>
                          <a:solidFill>
                            <a:srgbClr val="DE006F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n>
                                <a:solidFill>
                                  <a:srgbClr val="DE006F"/>
                                </a:solidFill>
                              </a:ln>
                              <a:solidFill>
                                <a:srgbClr val="DE006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n>
                                <a:solidFill>
                                  <a:srgbClr val="DE006F"/>
                                </a:solidFill>
                              </a:ln>
                              <a:solidFill>
                                <a:srgbClr val="DE006F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n>
                                <a:solidFill>
                                  <a:srgbClr val="DE006F"/>
                                </a:solidFill>
                              </a:ln>
                              <a:solidFill>
                                <a:srgbClr val="DE006F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070991"/>
                <a:ext cx="2641364" cy="72616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2612786" y="4070991"/>
                <a:ext cx="4129528" cy="726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⇒</m:t>
                      </m:r>
                      <m:sSub>
                        <m:sSubPr>
                          <m:ctrlPr>
                            <a:rPr lang="en-US" sz="2200" i="1" smtClean="0">
                              <a:ln>
                                <a:solidFill>
                                  <a:srgbClr val="DE006F"/>
                                </a:solidFill>
                              </a:ln>
                              <a:solidFill>
                                <a:srgbClr val="DE006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n>
                                <a:solidFill>
                                  <a:srgbClr val="DE006F"/>
                                </a:solidFill>
                              </a:ln>
                              <a:solidFill>
                                <a:srgbClr val="DE006F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200" b="0" i="1" smtClean="0">
                              <a:ln>
                                <a:solidFill>
                                  <a:srgbClr val="DE006F"/>
                                </a:solidFill>
                              </a:ln>
                              <a:solidFill>
                                <a:srgbClr val="DE006F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n>
                                <a:solidFill>
                                  <a:srgbClr val="DE006F"/>
                                </a:solidFill>
                              </a:ln>
                              <a:solidFill>
                                <a:srgbClr val="DE006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n>
                                <a:solidFill>
                                  <a:srgbClr val="DE006F"/>
                                </a:solidFill>
                              </a:ln>
                              <a:solidFill>
                                <a:srgbClr val="DE006F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n>
                                <a:solidFill>
                                  <a:srgbClr val="DE006F"/>
                                </a:solidFill>
                              </a:ln>
                              <a:solidFill>
                                <a:srgbClr val="DE006F"/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786" y="4070991"/>
                <a:ext cx="4129528" cy="72616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130002" y="4692438"/>
                <a:ext cx="5133841" cy="853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</a:rPr>
                        <m:t>Точка</m:t>
                      </m:r>
                      <m:d>
                        <m:dPr>
                          <m:ctrlPr>
                            <a:rPr lang="ru-RU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n>
                                <a:solidFill>
                                  <a:srgbClr val="CC3399"/>
                                </a:solidFill>
                              </a:ln>
                              <a:solidFill>
                                <a:srgbClr val="CC3399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 smtClean="0">
                                  <a:ln>
                                    <a:solidFill>
                                      <a:srgbClr val="DE006F"/>
                                    </a:solidFill>
                                  </a:ln>
                                  <a:solidFill>
                                    <a:srgbClr val="DE006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n>
                                    <a:solidFill>
                                      <a:srgbClr val="DE006F"/>
                                    </a:solidFill>
                                  </a:ln>
                                  <a:solidFill>
                                    <a:srgbClr val="DE006F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1">
                                  <a:ln>
                                    <a:solidFill>
                                      <a:srgbClr val="DE006F"/>
                                    </a:solidFill>
                                  </a:ln>
                                  <a:solidFill>
                                    <a:srgbClr val="DE006F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ru-RU" sz="2200" i="1" smtClean="0">
                              <a:latin typeface="Cambria Math"/>
                              <a:ea typeface="Cambria Math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2200" i="1">
                                  <a:ln>
                                    <a:solidFill>
                                      <a:srgbClr val="DE006F"/>
                                    </a:solidFill>
                                  </a:ln>
                                  <a:solidFill>
                                    <a:srgbClr val="DE006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n>
                                    <a:solidFill>
                                      <a:srgbClr val="DE006F"/>
                                    </a:solidFill>
                                  </a:ln>
                                  <a:solidFill>
                                    <a:srgbClr val="DE006F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n>
                                    <a:solidFill>
                                      <a:srgbClr val="DE006F"/>
                                    </a:solidFill>
                                  </a:ln>
                                  <a:solidFill>
                                    <a:srgbClr val="DE006F"/>
                                  </a:solidFill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ru-RU" sz="2200" b="0" i="1" smtClean="0">
                          <a:latin typeface="Cambria Math"/>
                        </a:rPr>
                        <m:t>−</m:t>
                      </m:r>
                      <m:r>
                        <a:rPr lang="ru-RU" sz="2200" i="1">
                          <a:latin typeface="Cambria Math"/>
                        </a:rPr>
                        <m:t> </m:t>
                      </m:r>
                      <m:r>
                        <a:rPr lang="ru-RU" sz="220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вершин</m:t>
                      </m:r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а </m:t>
                      </m:r>
                      <m:r>
                        <a:rPr lang="ru-RU" sz="2200" i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параболы</m:t>
                      </m:r>
                      <m:r>
                        <a:rPr lang="ru-RU" sz="2200" b="0" i="0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2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02" y="4692438"/>
                <a:ext cx="5133841" cy="85305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5150348" y="4903521"/>
                <a:ext cx="3404590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/>
                        </a:rPr>
                        <m:t>Запишем</m:t>
                      </m:r>
                      <m:r>
                        <a:rPr lang="ru-RU" sz="2200" i="1" smtClean="0">
                          <a:latin typeface="Cambria Math"/>
                        </a:rPr>
                        <m:t> уравнение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0348" y="4903521"/>
                <a:ext cx="3404590" cy="430887"/>
              </a:xfrm>
              <a:prstGeom prst="rect">
                <a:avLst/>
              </a:prstGeom>
              <a:blipFill rotWithShape="1">
                <a:blip r:embed="rId12"/>
                <a:stretch>
                  <a:fillRect l="-179" b="-84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576006" y="11966"/>
                <a:ext cx="1894703" cy="430887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Задание </m:t>
                      </m:r>
                      <m:r>
                        <a:rPr lang="ru-RU" sz="2200" i="1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№1</m:t>
                      </m:r>
                      <m:r>
                        <a:rPr lang="ru-RU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8</m:t>
                      </m:r>
                      <m:r>
                        <a:rPr lang="ru-RU" sz="2200" i="1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6006" y="11966"/>
                <a:ext cx="1894703" cy="430887"/>
              </a:xfrm>
              <a:prstGeom prst="rect">
                <a:avLst/>
              </a:prstGeom>
              <a:blipFill rotWithShape="1">
                <a:blip r:embed="rId14"/>
                <a:stretch>
                  <a:fillRect l="-1613" r="-323" b="-8451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92929" y="5878433"/>
                <a:ext cx="8727543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</a:rPr>
                        <m:t>Уравнение</m:t>
                      </m:r>
                      <m:r>
                        <a:rPr lang="en-US" sz="2200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20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 smtClean="0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ru-RU" sz="2200" i="1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220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200" i="1" smtClean="0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ru-RU" sz="2200" b="0" i="1" smtClean="0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sz="2200" b="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10  </m:t>
                      </m:r>
                      <m:r>
                        <a:rPr lang="ru-RU" sz="2200" i="1">
                          <a:latin typeface="Cambria Math"/>
                        </a:rPr>
                        <m:t>задает в плоскости </m:t>
                      </m:r>
                      <m:r>
                        <a:rPr lang="en-US" sz="220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𝑂𝑥𝑎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29" y="5878433"/>
                <a:ext cx="8727543" cy="430887"/>
              </a:xfrm>
              <a:prstGeom prst="rect">
                <a:avLst/>
              </a:prstGeom>
              <a:blipFill rotWithShape="1">
                <a:blip r:embed="rId15"/>
                <a:stretch>
                  <a:fillRect l="-349" b="-140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>
                <a:off x="219476" y="5445224"/>
                <a:ext cx="8474447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i="1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200" i="1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−2</m:t>
                      </m:r>
                      <m:r>
                        <a:rPr lang="en-US" sz="2200" i="1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200" i="1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200" i="1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i="1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200" i="1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+6</m:t>
                      </m:r>
                      <m:r>
                        <a:rPr lang="en-US" sz="2200" i="1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20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sz="2200" i="1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0</m:t>
                      </m:r>
                      <m:r>
                        <a:rPr lang="ru-RU" sz="2200" b="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ru-RU" sz="2200" b="0" i="1" smtClean="0">
                          <a:latin typeface="Cambria Math"/>
                        </a:rPr>
                        <m:t>в виде </m:t>
                      </m:r>
                      <m:sSup>
                        <m:sSupPr>
                          <m:ctrlPr>
                            <a:rPr lang="en-US" sz="2200" i="1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200" i="1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200" i="1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200" i="1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−2</m:t>
                      </m:r>
                      <m:r>
                        <a:rPr lang="en-US" sz="2200" i="1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𝑥</m:t>
                      </m:r>
                      <m:r>
                        <a:rPr lang="ru-RU" sz="2200" i="1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+1)+(</m:t>
                      </m:r>
                      <m:sSup>
                        <m:sSupPr>
                          <m:ctrlPr>
                            <a:rPr lang="en-US" sz="2200" i="1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i="1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200" i="1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+6</m:t>
                      </m:r>
                      <m:r>
                        <a:rPr lang="en-US" sz="2200" i="1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𝑎</m:t>
                      </m:r>
                      <m:r>
                        <a:rPr lang="ru-RU" sz="2200" i="1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+9)</m:t>
                      </m:r>
                      <m:r>
                        <a:rPr lang="en-US" sz="2200" i="1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sz="2200" i="1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10.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476" y="5445224"/>
                <a:ext cx="8474447" cy="430887"/>
              </a:xfrm>
              <a:prstGeom prst="rect">
                <a:avLst/>
              </a:prstGeom>
              <a:blipFill rotWithShape="1">
                <a:blip r:embed="rId16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130002" y="6270533"/>
                <a:ext cx="7970390" cy="4708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окружность</m:t>
                      </m:r>
                      <m:r>
                        <a:rPr lang="ru-RU" sz="2200" b="0" i="1" smtClean="0">
                          <a:latin typeface="Cambria Math"/>
                        </a:rPr>
                        <m:t> </m:t>
                      </m:r>
                      <m:r>
                        <a:rPr lang="ru-RU" sz="2200" i="1" smtClean="0">
                          <a:latin typeface="Cambria Math"/>
                        </a:rPr>
                        <m:t>с </m:t>
                      </m:r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центром в точке </m:t>
                      </m:r>
                      <m:d>
                        <m:dPr>
                          <m:ctrlPr>
                            <a:rPr lang="ru-RU" sz="2200" b="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200" b="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1;−3</m:t>
                          </m:r>
                        </m:e>
                      </m:d>
                      <m:r>
                        <a:rPr lang="en-US" sz="2200" b="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a:rPr lang="ru-RU" sz="2200" i="1" smtClean="0">
                          <a:latin typeface="Cambria Math"/>
                        </a:rPr>
                        <m:t>и </m:t>
                      </m:r>
                      <m:r>
                        <a:rPr lang="ru-RU" sz="220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радиусом</m:t>
                      </m:r>
                      <m:r>
                        <a:rPr lang="en-US" sz="2200" i="1" smtClean="0">
                          <a:latin typeface="Cambria Math"/>
                        </a:rPr>
                        <m:t> </m:t>
                      </m:r>
                      <m:r>
                        <a:rPr lang="en-US" sz="2200" b="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𝑅</m:t>
                      </m:r>
                      <m:r>
                        <a:rPr lang="en-US" sz="220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200" b="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</m:rad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02" y="6270533"/>
                <a:ext cx="7970390" cy="470835"/>
              </a:xfrm>
              <a:prstGeom prst="rect">
                <a:avLst/>
              </a:prstGeom>
              <a:blipFill rotWithShape="1">
                <a:blip r:embed="rId17"/>
                <a:stretch>
                  <a:fillRect l="-76" b="-90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970854" y="2545303"/>
                <a:ext cx="3481466" cy="7064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ru-RU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200" b="0" i="1" smtClean="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2200" i="1">
                                      <a:ln>
                                        <a:solidFill>
                                          <a:srgbClr val="DE006F"/>
                                        </a:solidFill>
                                      </a:ln>
                                      <a:solidFill>
                                        <a:srgbClr val="DE006F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n>
                                        <a:solidFill>
                                          <a:srgbClr val="DE006F"/>
                                        </a:solidFill>
                                      </a:ln>
                                      <a:solidFill>
                                        <a:srgbClr val="DE006F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n>
                                        <a:solidFill>
                                          <a:srgbClr val="DE006F"/>
                                        </a:solidFill>
                                      </a:ln>
                                      <a:solidFill>
                                        <a:srgbClr val="DE006F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200" i="1">
                                  <a:ln>
                                    <a:solidFill>
                                      <a:srgbClr val="DE006F"/>
                                    </a:solidFill>
                                  </a:ln>
                                  <a:solidFill>
                                    <a:srgbClr val="DE006F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DE006F"/>
                                    </a:solidFill>
                                  </a:ln>
                                  <a:solidFill>
                                    <a:srgbClr val="DE006F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ru-RU" sz="2200" b="0" i="1" smtClean="0">
                                  <a:ln>
                                    <a:solidFill>
                                      <a:srgbClr val="DE006F"/>
                                    </a:solidFill>
                                  </a:ln>
                                  <a:solidFill>
                                    <a:srgbClr val="DE006F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DE006F"/>
                                    </a:solidFill>
                                  </a:ln>
                                  <a:solidFill>
                                    <a:srgbClr val="DE006F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ru-RU" sz="2200" b="0" i="1" smtClean="0">
                                  <a:ln>
                                    <a:solidFill>
                                      <a:srgbClr val="DE006F"/>
                                    </a:solidFill>
                                  </a:ln>
                                  <a:solidFill>
                                    <a:srgbClr val="DE006F"/>
                                  </a:solidFill>
                                  <a:latin typeface="Cambria Math"/>
                                </a:rPr>
                                <m:t>=0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DE006F"/>
                                    </a:solidFill>
                                  </a:ln>
                                  <a:solidFill>
                                    <a:srgbClr val="DE006F"/>
                                  </a:solidFill>
                                  <a:latin typeface="Cambria Math"/>
                                </a:rPr>
                                <m:t>               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200" i="1" smtClean="0">
                                      <a:ln>
                                        <a:solidFill>
                                          <a:srgbClr val="0000FF"/>
                                        </a:solidFill>
                                      </a:ln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n>
                                        <a:solidFill>
                                          <a:srgbClr val="0000FF"/>
                                        </a:solidFill>
                                      </a:ln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n>
                                        <a:solidFill>
                                          <a:srgbClr val="0000FF"/>
                                        </a:solidFill>
                                      </a:ln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200" i="1" smtClean="0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200" i="1">
                                      <a:ln>
                                        <a:solidFill>
                                          <a:srgbClr val="0000FF"/>
                                        </a:solidFill>
                                      </a:ln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n>
                                        <a:solidFill>
                                          <a:srgbClr val="0000FF"/>
                                        </a:solidFill>
                                      </a:ln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n>
                                        <a:solidFill>
                                          <a:srgbClr val="0000FF"/>
                                        </a:solidFill>
                                      </a:ln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200" b="0" i="1" smtClean="0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+6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2200" i="1" smtClean="0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≠</m:t>
                              </m:r>
                              <m:r>
                                <a:rPr lang="ru-RU" sz="2200" b="0" i="1" smtClean="0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854" y="2545303"/>
                <a:ext cx="3481466" cy="706475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752483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0" grpId="0"/>
      <p:bldP spid="11" grpId="0"/>
      <p:bldP spid="8" grpId="0"/>
      <p:bldP spid="14" grpId="0"/>
      <p:bldP spid="15" grpId="0"/>
      <p:bldP spid="16" grpId="0"/>
      <p:bldP spid="17" grpId="0"/>
      <p:bldP spid="27" grpId="0"/>
      <p:bldP spid="32" grpId="0"/>
      <p:bldP spid="33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48055" y="116632"/>
                <a:ext cx="8995945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Координаты точек пересечения </m:t>
                      </m:r>
                      <m:r>
                        <a:rPr lang="ru-RU" sz="2200" i="1" smtClean="0">
                          <a:ln>
                            <a:solidFill>
                              <a:srgbClr val="DE006F"/>
                            </a:solidFill>
                          </a:ln>
                          <a:solidFill>
                            <a:srgbClr val="DE006F"/>
                          </a:solidFill>
                          <a:latin typeface="Cambria Math"/>
                        </a:rPr>
                        <m:t>парабол</m:t>
                      </m:r>
                      <m:r>
                        <a:rPr lang="ru-RU" sz="2200" b="0" i="1" smtClean="0">
                          <a:ln>
                            <a:solidFill>
                              <a:srgbClr val="DE006F"/>
                            </a:solidFill>
                          </a:ln>
                          <a:solidFill>
                            <a:srgbClr val="DE006F"/>
                          </a:solidFill>
                          <a:latin typeface="Cambria Math"/>
                        </a:rPr>
                        <m:t>ы</m:t>
                      </m:r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ru-RU" sz="220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и </m:t>
                      </m:r>
                      <m:r>
                        <a:rPr lang="ru-RU" sz="2200" b="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окружности </m:t>
                      </m:r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найдем </m:t>
                      </m:r>
                    </m:oMath>
                  </m:oMathPara>
                </a14:m>
                <a:endParaRPr lang="ru-RU" sz="2200" b="0" i="1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Cambria Math"/>
                </a:endParaRP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из системы</m:t>
                      </m:r>
                    </m:oMath>
                  </m:oMathPara>
                </a14:m>
                <a:endParaRPr lang="ru-RU" sz="2200" i="1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55" y="116632"/>
                <a:ext cx="8995945" cy="107721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803269" y="500311"/>
                <a:ext cx="3336811" cy="7058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20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a:rPr lang="en-US" sz="2200" b="0" i="1" smtClean="0">
                                  <a:ln>
                                    <a:solidFill>
                                      <a:srgbClr val="DE006F"/>
                                    </a:solidFill>
                                  </a:ln>
                                  <a:solidFill>
                                    <a:srgbClr val="DE006F"/>
                                  </a:solidFill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DE006F"/>
                                    </a:solidFill>
                                  </a:ln>
                                  <a:solidFill>
                                    <a:srgbClr val="DE006F"/>
                                  </a:solidFill>
                                  <a:latin typeface="Cambria Math"/>
                                  <a:ea typeface="Cambria Math"/>
                                </a:rPr>
                                <m:t>=−</m:t>
                              </m:r>
                              <m:sSup>
                                <m:sSupPr>
                                  <m:ctrlPr>
                                    <a:rPr lang="en-US" sz="2200" i="1">
                                      <a:ln>
                                        <a:solidFill>
                                          <a:srgbClr val="DE006F"/>
                                        </a:solidFill>
                                      </a:ln>
                                      <a:solidFill>
                                        <a:srgbClr val="DE006F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n>
                                        <a:solidFill>
                                          <a:srgbClr val="DE006F"/>
                                        </a:solidFill>
                                      </a:ln>
                                      <a:solidFill>
                                        <a:srgbClr val="DE006F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n>
                                        <a:solidFill>
                                          <a:srgbClr val="DE006F"/>
                                        </a:solidFill>
                                      </a:ln>
                                      <a:solidFill>
                                        <a:srgbClr val="DE006F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200" b="0" i="1" smtClean="0">
                                  <a:ln>
                                    <a:solidFill>
                                      <a:srgbClr val="DE006F"/>
                                    </a:solidFill>
                                  </a:ln>
                                  <a:solidFill>
                                    <a:srgbClr val="DE006F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DE006F"/>
                                    </a:solidFill>
                                  </a:ln>
                                  <a:solidFill>
                                    <a:srgbClr val="DE006F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DE006F"/>
                                    </a:solidFill>
                                  </a:ln>
                                  <a:solidFill>
                                    <a:srgbClr val="DE006F"/>
                                  </a:solidFill>
                                  <a:latin typeface="Cambria Math"/>
                                </a:rPr>
                                <m:t>     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DE006F"/>
                                    </a:solidFill>
                                  </a:ln>
                                  <a:solidFill>
                                    <a:srgbClr val="DE006F"/>
                                  </a:solidFill>
                                  <a:latin typeface="Cambria Math"/>
                                </a:rPr>
                                <m:t>              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200" i="1">
                                      <a:ln>
                                        <a:solidFill>
                                          <a:srgbClr val="0000FF"/>
                                        </a:solidFill>
                                      </a:ln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n>
                                        <a:solidFill>
                                          <a:srgbClr val="0000FF"/>
                                        </a:solidFill>
                                      </a:ln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n>
                                        <a:solidFill>
                                          <a:srgbClr val="0000FF"/>
                                        </a:solidFill>
                                      </a:ln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200" i="1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−2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200" i="1">
                                      <a:ln>
                                        <a:solidFill>
                                          <a:srgbClr val="0000FF"/>
                                        </a:solidFill>
                                      </a:ln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n>
                                        <a:solidFill>
                                          <a:srgbClr val="0000FF"/>
                                        </a:solidFill>
                                      </a:ln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n>
                                        <a:solidFill>
                                          <a:srgbClr val="0000FF"/>
                                        </a:solidFill>
                                      </a:ln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200" i="1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+6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ru-RU" sz="2200" i="1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e>
                          </m:eqArr>
                        </m:e>
                      </m:d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269" y="500311"/>
                <a:ext cx="3336811" cy="70583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48055" y="1341929"/>
                <a:ext cx="5616624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ln>
                              <a:solidFill>
                                <a:srgbClr val="0000FF"/>
                              </a:solidFill>
                            </a:ln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i="1">
                            <a:ln>
                              <a:solidFill>
                                <a:srgbClr val="0000FF"/>
                              </a:solidFill>
                            </a:ln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200" i="1">
                            <a:ln>
                              <a:solidFill>
                                <a:srgbClr val="0000FF"/>
                              </a:solidFill>
                            </a:ln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200" i="1">
                        <a:ln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latin typeface="Cambria Math"/>
                      </a:rPr>
                      <m:t>−</m:t>
                    </m:r>
                    <m:r>
                      <a:rPr lang="en-US" sz="2200" i="1" smtClean="0">
                        <a:ln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latin typeface="Cambria Math"/>
                      </a:rPr>
                      <m:t>2</m:t>
                    </m:r>
                    <m:r>
                      <a:rPr lang="en-US" sz="2200" i="1" smtClean="0">
                        <a:ln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latin typeface="Cambria Math"/>
                      </a:rPr>
                      <m:t>𝑥</m:t>
                    </m:r>
                    <m:r>
                      <a:rPr lang="en-US" sz="2200" i="1" smtClean="0">
                        <a:ln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200" i="1" smtClean="0">
                            <a:ln>
                              <a:solidFill>
                                <a:srgbClr val="DE006F"/>
                              </a:solidFill>
                            </a:ln>
                            <a:solidFill>
                              <a:srgbClr val="DE006F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 smtClean="0">
                                <a:ln>
                                  <a:solidFill>
                                    <a:srgbClr val="DE006F"/>
                                  </a:solidFill>
                                </a:ln>
                                <a:solidFill>
                                  <a:srgbClr val="DE006F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2200" b="0" i="1" smtClean="0">
                                <a:ln>
                                  <a:solidFill>
                                    <a:srgbClr val="DE006F"/>
                                  </a:solidFill>
                                </a:ln>
                                <a:solidFill>
                                  <a:srgbClr val="DE006F"/>
                                </a:solidFill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200" i="1">
                                    <a:ln>
                                      <a:solidFill>
                                        <a:srgbClr val="DE006F"/>
                                      </a:solidFill>
                                    </a:ln>
                                    <a:solidFill>
                                      <a:srgbClr val="DE006F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ln>
                                      <a:solidFill>
                                        <a:srgbClr val="DE006F"/>
                                      </a:solidFill>
                                    </a:ln>
                                    <a:solidFill>
                                      <a:srgbClr val="DE006F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200" i="1">
                                    <a:ln>
                                      <a:solidFill>
                                        <a:srgbClr val="DE006F"/>
                                      </a:solidFill>
                                    </a:ln>
                                    <a:solidFill>
                                      <a:srgbClr val="DE006F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200" i="1">
                                <a:ln>
                                  <a:solidFill>
                                    <a:srgbClr val="DE006F"/>
                                  </a:solidFill>
                                </a:ln>
                                <a:solidFill>
                                  <a:srgbClr val="DE006F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200" i="1">
                                <a:ln>
                                  <a:solidFill>
                                    <a:srgbClr val="DE006F"/>
                                  </a:solidFill>
                                </a:ln>
                                <a:solidFill>
                                  <a:srgbClr val="DE006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2200" i="1">
                            <a:ln>
                              <a:solidFill>
                                <a:srgbClr val="DE006F"/>
                              </a:solidFill>
                            </a:ln>
                            <a:solidFill>
                              <a:srgbClr val="DE006F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200" i="1" smtClean="0">
                        <a:ln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latin typeface="Cambria Math"/>
                      </a:rPr>
                      <m:t>+6</m:t>
                    </m:r>
                    <m:d>
                      <m:dPr>
                        <m:ctrlPr>
                          <a:rPr lang="en-US" sz="2200" i="1" smtClean="0">
                            <a:ln>
                              <a:solidFill>
                                <a:srgbClr val="DE006F"/>
                              </a:solidFill>
                            </a:ln>
                            <a:solidFill>
                              <a:srgbClr val="DE006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ru-RU" sz="2200" i="1">
                            <a:ln>
                              <a:solidFill>
                                <a:srgbClr val="DE006F"/>
                              </a:solidFill>
                            </a:ln>
                            <a:solidFill>
                              <a:srgbClr val="DE006F"/>
                            </a:solidFill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200" i="1">
                                <a:ln>
                                  <a:solidFill>
                                    <a:srgbClr val="DE006F"/>
                                  </a:solidFill>
                                </a:ln>
                                <a:solidFill>
                                  <a:srgbClr val="DE006F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n>
                                  <a:solidFill>
                                    <a:srgbClr val="DE006F"/>
                                  </a:solidFill>
                                </a:ln>
                                <a:solidFill>
                                  <a:srgbClr val="DE006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i="1">
                                <a:ln>
                                  <a:solidFill>
                                    <a:srgbClr val="DE006F"/>
                                  </a:solidFill>
                                </a:ln>
                                <a:solidFill>
                                  <a:srgbClr val="DE006F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200" i="1">
                            <a:ln>
                              <a:solidFill>
                                <a:srgbClr val="DE006F"/>
                              </a:solidFill>
                            </a:ln>
                            <a:solidFill>
                              <a:srgbClr val="DE006F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200" i="1">
                            <a:ln>
                              <a:solidFill>
                                <a:srgbClr val="DE006F"/>
                              </a:solidFill>
                            </a:ln>
                            <a:solidFill>
                              <a:srgbClr val="DE006F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200" i="1" smtClean="0">
                        <a:ln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ru-RU" sz="2200" i="1" smtClean="0">
                        <a:ln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0</m:t>
                    </m:r>
                    <m:r>
                      <a:rPr lang="ru-RU" sz="2200" b="0" i="1" smtClean="0">
                        <a:latin typeface="Cambria Math"/>
                        <a:ea typeface="Cambria Math"/>
                      </a:rPr>
                      <m:t>;</m:t>
                    </m:r>
                  </m:oMath>
                </a14:m>
                <a:r>
                  <a:rPr lang="ru-RU" sz="2200" dirty="0" smtClean="0"/>
                  <a:t> </a:t>
                </a:r>
                <a:endParaRPr lang="ru-RU" sz="22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55" y="1341929"/>
                <a:ext cx="5616624" cy="43088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60181" y="1869071"/>
                <a:ext cx="5616624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200" i="1">
                        <a:latin typeface="Cambria Math"/>
                      </a:rPr>
                      <m:t>−2</m:t>
                    </m:r>
                    <m:r>
                      <a:rPr lang="en-US" sz="2200" i="1">
                        <a:latin typeface="Cambria Math"/>
                      </a:rPr>
                      <m:t>𝑥</m:t>
                    </m:r>
                    <m:r>
                      <a:rPr lang="ru-RU" sz="22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sz="2200" b="0" i="1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ru-RU" sz="2200" b="0" i="1" smtClean="0">
                        <a:latin typeface="Cambria Math"/>
                      </a:rPr>
                      <m:t>+2</m:t>
                    </m:r>
                    <m:sSup>
                      <m:sSupPr>
                        <m:ctrlPr>
                          <a:rPr lang="en-US" sz="2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sz="22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ru-RU" sz="22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2200" b="0" i="1" smtClean="0">
                        <a:latin typeface="Cambria Math"/>
                      </a:rPr>
                      <m:t>−6</m:t>
                    </m:r>
                    <m:sSup>
                      <m:sSupPr>
                        <m:ctrlPr>
                          <a:rPr lang="en-US" sz="2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2200" b="0" i="1" smtClean="0">
                        <a:latin typeface="Cambria Math"/>
                      </a:rPr>
                      <m:t>−6</m:t>
                    </m:r>
                    <m:r>
                      <a:rPr lang="en-US" sz="2200" b="0" i="1" smtClean="0">
                        <a:latin typeface="Cambria Math"/>
                      </a:rPr>
                      <m:t>𝑥</m:t>
                    </m:r>
                    <m:r>
                      <a:rPr lang="en-US" sz="220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ru-RU" sz="2200" i="1">
                        <a:latin typeface="Cambria Math"/>
                        <a:ea typeface="Cambria Math"/>
                      </a:rPr>
                      <m:t>0</m:t>
                    </m:r>
                    <m:r>
                      <a:rPr lang="ru-RU" sz="2200" b="0" i="1" smtClean="0">
                        <a:latin typeface="Cambria Math"/>
                        <a:ea typeface="Cambria Math"/>
                      </a:rPr>
                      <m:t>;</m:t>
                    </m:r>
                  </m:oMath>
                </a14:m>
                <a:r>
                  <a:rPr lang="ru-RU" sz="2200" dirty="0" smtClean="0"/>
                  <a:t> </a:t>
                </a:r>
                <a:endParaRPr lang="ru-RU" sz="22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81" y="1869071"/>
                <a:ext cx="5616624" cy="43088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160181" y="2301119"/>
                <a:ext cx="5616624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2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ru-RU" sz="2200" i="1">
                            <a:latin typeface="Cambria Math"/>
                          </a:rPr>
                          <m:t>+</m:t>
                        </m:r>
                        <m:r>
                          <a:rPr lang="ru-RU" sz="2200" b="0" i="1" smtClean="0">
                            <a:latin typeface="Cambria Math"/>
                          </a:rPr>
                          <m:t>2</m:t>
                        </m:r>
                        <m:sSup>
                          <m:sSup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2200" i="1">
                            <a:latin typeface="Cambria Math"/>
                          </a:rPr>
                          <m:t>−</m:t>
                        </m:r>
                        <m:r>
                          <a:rPr lang="ru-RU" sz="2200" b="0" i="1" smtClean="0">
                            <a:latin typeface="Cambria Math"/>
                          </a:rPr>
                          <m:t>4</m:t>
                        </m:r>
                        <m:r>
                          <a:rPr lang="en-US" sz="2200" i="1">
                            <a:latin typeface="Cambria Math"/>
                          </a:rPr>
                          <m:t>𝑥</m:t>
                        </m:r>
                        <m:r>
                          <a:rPr lang="ru-RU" sz="2200" b="0" i="1" smtClean="0">
                            <a:latin typeface="Cambria Math"/>
                          </a:rPr>
                          <m:t>−8</m:t>
                        </m:r>
                      </m:e>
                    </m:d>
                    <m:r>
                      <a:rPr lang="en-US" sz="220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ru-RU" sz="2200" i="1">
                        <a:latin typeface="Cambria Math"/>
                        <a:ea typeface="Cambria Math"/>
                      </a:rPr>
                      <m:t>0</m:t>
                    </m:r>
                    <m:r>
                      <a:rPr lang="ru-RU" sz="2200" b="0" i="1" smtClean="0">
                        <a:latin typeface="Cambria Math"/>
                        <a:ea typeface="Cambria Math"/>
                      </a:rPr>
                      <m:t>;</m:t>
                    </m:r>
                  </m:oMath>
                </a14:m>
                <a:r>
                  <a:rPr lang="ru-RU" sz="2200" dirty="0" smtClean="0"/>
                  <a:t> </a:t>
                </a:r>
                <a:endParaRPr lang="ru-RU" sz="22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81" y="2301119"/>
                <a:ext cx="5616624" cy="43088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5364088" y="1845530"/>
                <a:ext cx="3292183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ru-RU" sz="2200" i="1">
                          <a:latin typeface="Cambria Math"/>
                        </a:rPr>
                        <m:t>+</m:t>
                      </m:r>
                      <m:r>
                        <a:rPr lang="en-US" sz="2200" b="0" i="1" smtClean="0">
                          <a:latin typeface="Cambria Math"/>
                        </a:rPr>
                        <m:t>2</m:t>
                      </m:r>
                      <m:sSup>
                        <m:sSupPr>
                          <m:ctrlPr>
                            <a:rPr lang="en-US" sz="2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ru-RU" sz="2200" i="1">
                          <a:latin typeface="Cambria Math"/>
                        </a:rPr>
                        <m:t>−</m:t>
                      </m:r>
                      <m:r>
                        <a:rPr lang="en-US" sz="2200" b="0" i="1" smtClean="0">
                          <a:latin typeface="Cambria Math"/>
                        </a:rPr>
                        <m:t>4</m:t>
                      </m:r>
                      <m:sSup>
                        <m:sSupPr>
                          <m:ctrlPr>
                            <a:rPr lang="en-US" sz="2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ru-RU" sz="2200" i="1">
                          <a:latin typeface="Cambria Math"/>
                        </a:rPr>
                        <m:t>−</m:t>
                      </m:r>
                      <m:r>
                        <a:rPr lang="en-US" sz="2200" b="0" i="1" smtClean="0">
                          <a:latin typeface="Cambria Math"/>
                        </a:rPr>
                        <m:t>8</m:t>
                      </m:r>
                      <m:r>
                        <a:rPr lang="en-US" sz="2200" i="1">
                          <a:latin typeface="Cambria Math"/>
                        </a:rPr>
                        <m:t>𝑥</m:t>
                      </m:r>
                      <m:r>
                        <a:rPr lang="ru-RU" sz="22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1845530"/>
                <a:ext cx="3292183" cy="43088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3635896" y="2301118"/>
                <a:ext cx="3962830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 smtClean="0">
                            <a:latin typeface="Cambria Math"/>
                          </a:rPr>
                          <m:t> </m:t>
                        </m:r>
                        <m:d>
                          <m:d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200" b="0" i="1" smtClean="0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ru-RU" sz="2200" b="0" i="1" smtClean="0">
                                <a:latin typeface="Cambria Math"/>
                              </a:rPr>
                              <m:t>−8</m:t>
                            </m:r>
                          </m:e>
                        </m:d>
                        <m:r>
                          <a:rPr lang="en-US" sz="2200" b="0" i="1" smtClean="0">
                            <a:latin typeface="Cambria Math"/>
                          </a:rPr>
                          <m:t>+(2</m:t>
                        </m:r>
                        <m:sSup>
                          <m:sSup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2200" i="1">
                            <a:latin typeface="Cambria Math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/>
                          </a:rPr>
                          <m:t>4</m:t>
                        </m:r>
                        <m:r>
                          <a:rPr lang="en-US" sz="22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20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ru-RU" sz="2200" i="1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ru-RU" sz="2200" dirty="0" smtClean="0"/>
                  <a:t> </a:t>
                </a:r>
                <a:endParaRPr lang="ru-RU" sz="22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2301118"/>
                <a:ext cx="3962830" cy="430887"/>
              </a:xfrm>
              <a:prstGeom prst="rect">
                <a:avLst/>
              </a:prstGeom>
              <a:blipFill rotWithShape="1">
                <a:blip r:embed="rId8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179512" y="2801114"/>
                <a:ext cx="5365791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 smtClean="0">
                            <a:latin typeface="Cambria Math"/>
                          </a:rPr>
                          <m:t> </m:t>
                        </m:r>
                        <m:d>
                          <m:dPr>
                            <m:ctrlPr>
                              <a:rPr lang="en-US" sz="22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−2</m:t>
                            </m:r>
                          </m:e>
                        </m:d>
                        <m:d>
                          <m:d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200" b="0" i="1" smtClean="0">
                                <a:latin typeface="Cambria Math"/>
                              </a:rPr>
                              <m:t>+2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+4</m:t>
                            </m:r>
                          </m:e>
                        </m:d>
                        <m:r>
                          <a:rPr lang="en-US" sz="2200" b="0" i="1" smtClean="0">
                            <a:latin typeface="Cambria Math"/>
                          </a:rPr>
                          <m:t>+2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𝑥</m:t>
                        </m:r>
                        <m:r>
                          <a:rPr lang="ru-RU" sz="2200" i="1">
                            <a:latin typeface="Cambria Math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sz="220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ru-RU" sz="2200" i="1">
                        <a:latin typeface="Cambria Math"/>
                        <a:ea typeface="Cambria Math"/>
                      </a:rPr>
                      <m:t>0</m:t>
                    </m:r>
                    <m:r>
                      <a:rPr lang="ru-RU" sz="2200" b="0" i="1" smtClean="0">
                        <a:latin typeface="Cambria Math"/>
                        <a:ea typeface="Cambria Math"/>
                      </a:rPr>
                      <m:t>;</m:t>
                    </m:r>
                  </m:oMath>
                </a14:m>
                <a:r>
                  <a:rPr lang="ru-RU" sz="2200" dirty="0" smtClean="0"/>
                  <a:t> </a:t>
                </a:r>
                <a:endParaRPr lang="ru-RU" sz="2200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801114"/>
                <a:ext cx="5365791" cy="430887"/>
              </a:xfrm>
              <a:prstGeom prst="rect">
                <a:avLst/>
              </a:prstGeom>
              <a:blipFill rotWithShape="1">
                <a:blip r:embed="rId9"/>
                <a:stretch>
                  <a:fillRect b="-15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5530055" y="2805175"/>
                <a:ext cx="3613945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𝑥</m:t>
                        </m:r>
                        <m:r>
                          <a:rPr lang="ru-RU" sz="2200" i="1">
                            <a:latin typeface="Cambria Math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/>
                          </a:rPr>
                          <m:t>2</m:t>
                        </m:r>
                      </m:e>
                    </m:d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200" i="1">
                            <a:latin typeface="Cambria Math"/>
                          </a:rPr>
                          <m:t>+</m:t>
                        </m:r>
                        <m:r>
                          <a:rPr lang="ru-RU" sz="2200" b="0" i="1" smtClean="0">
                            <a:latin typeface="Cambria Math"/>
                          </a:rPr>
                          <m:t>4</m:t>
                        </m:r>
                        <m:r>
                          <a:rPr lang="en-US" sz="2200" i="1">
                            <a:latin typeface="Cambria Math"/>
                          </a:rPr>
                          <m:t>𝑥</m:t>
                        </m:r>
                        <m:r>
                          <a:rPr lang="en-US" sz="2200" i="1">
                            <a:latin typeface="Cambria Math"/>
                          </a:rPr>
                          <m:t>+4</m:t>
                        </m:r>
                      </m:e>
                    </m:d>
                    <m:r>
                      <a:rPr lang="en-US" sz="220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ru-RU" sz="2200" i="1">
                        <a:latin typeface="Cambria Math"/>
                        <a:ea typeface="Cambria Math"/>
                      </a:rPr>
                      <m:t>0</m:t>
                    </m:r>
                    <m:r>
                      <a:rPr lang="ru-RU" sz="2200" i="1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r>
                  <a:rPr lang="ru-RU" sz="2200" dirty="0" smtClean="0"/>
                  <a:t> </a:t>
                </a:r>
                <a:endParaRPr lang="ru-RU" sz="2200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055" y="2805175"/>
                <a:ext cx="3613945" cy="43088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251519" y="3286145"/>
                <a:ext cx="3650457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𝑥</m:t>
                        </m:r>
                        <m:r>
                          <a:rPr lang="ru-RU" sz="2200" i="1">
                            <a:latin typeface="Cambria Math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/>
                          </a:rPr>
                          <m:t>2</m:t>
                        </m:r>
                      </m:e>
                    </m:d>
                    <m:sSup>
                      <m:sSup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20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ru-RU" sz="2200" i="1">
                        <a:latin typeface="Cambria Math"/>
                        <a:ea typeface="Cambria Math"/>
                      </a:rPr>
                      <m:t>0</m:t>
                    </m:r>
                    <m:r>
                      <a:rPr lang="ru-RU" sz="2200" i="1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r>
                  <a:rPr lang="ru-RU" sz="2200" dirty="0" smtClean="0"/>
                  <a:t> </a:t>
                </a:r>
                <a:endParaRPr lang="ru-RU" sz="2200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19" y="3286145"/>
                <a:ext cx="3650457" cy="43088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4425" y="4049127"/>
                <a:ext cx="3073277" cy="7480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20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a:rPr lang="en-US" sz="2200" b="0" i="1" smtClean="0">
                                  <a:ln>
                                    <a:solidFill>
                                      <a:srgbClr val="DE006F"/>
                                    </a:solidFill>
                                  </a:ln>
                                  <a:solidFill>
                                    <a:srgbClr val="DE006F"/>
                                  </a:solidFill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DE006F"/>
                                    </a:solidFill>
                                  </a:ln>
                                  <a:solidFill>
                                    <a:srgbClr val="DE006F"/>
                                  </a:solidFill>
                                  <a:latin typeface="Cambria Math"/>
                                  <a:ea typeface="Cambria Math"/>
                                </a:rPr>
                                <m:t>=−</m:t>
                              </m:r>
                              <m:sSup>
                                <m:sSupPr>
                                  <m:ctrlPr>
                                    <a:rPr lang="en-US" sz="2200" i="1">
                                      <a:ln>
                                        <a:solidFill>
                                          <a:srgbClr val="DE006F"/>
                                        </a:solidFill>
                                      </a:ln>
                                      <a:solidFill>
                                        <a:srgbClr val="DE006F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n>
                                        <a:solidFill>
                                          <a:srgbClr val="DE006F"/>
                                        </a:solidFill>
                                      </a:ln>
                                      <a:solidFill>
                                        <a:srgbClr val="DE006F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n>
                                        <a:solidFill>
                                          <a:srgbClr val="DE006F"/>
                                        </a:solidFill>
                                      </a:ln>
                                      <a:solidFill>
                                        <a:srgbClr val="DE006F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200" b="0" i="1" smtClean="0">
                                  <a:ln>
                                    <a:solidFill>
                                      <a:srgbClr val="DE006F"/>
                                    </a:solidFill>
                                  </a:ln>
                                  <a:solidFill>
                                    <a:srgbClr val="DE006F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DE006F"/>
                                    </a:solidFill>
                                  </a:ln>
                                  <a:solidFill>
                                    <a:srgbClr val="DE006F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DE006F"/>
                                    </a:solidFill>
                                  </a:ln>
                                  <a:solidFill>
                                    <a:srgbClr val="DE006F"/>
                                  </a:solidFill>
                                  <a:latin typeface="Cambria Math"/>
                                </a:rPr>
                                <m:t>   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DE006F"/>
                                    </a:solidFill>
                                  </a:ln>
                                  <a:solidFill>
                                    <a:srgbClr val="DE006F"/>
                                  </a:solidFill>
                                  <a:latin typeface="Cambria Math"/>
                                </a:rPr>
                                <m:t>              </m:t>
                              </m:r>
                            </m:e>
                            <m:e>
                              <m:r>
                                <a:rPr lang="en-US" sz="2200" i="1" smtClean="0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n>
                                        <a:solidFill>
                                          <a:srgbClr val="0000FF"/>
                                        </a:solidFill>
                                      </a:ln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n>
                                        <a:solidFill>
                                          <a:srgbClr val="0000FF"/>
                                        </a:solidFill>
                                      </a:ln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ru-RU" sz="2200" i="1">
                                      <a:ln>
                                        <a:solidFill>
                                          <a:srgbClr val="0000FF"/>
                                        </a:solidFill>
                                      </a:ln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n>
                                        <a:solidFill>
                                          <a:srgbClr val="0000FF"/>
                                        </a:solidFill>
                                      </a:ln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sz="2200" i="1">
                                      <a:ln>
                                        <a:solidFill>
                                          <a:srgbClr val="0000FF"/>
                                        </a:solidFill>
                                      </a:ln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200" i="1">
                                          <a:ln>
                                            <a:solidFill>
                                              <a:srgbClr val="0000FF"/>
                                            </a:solidFill>
                                          </a:ln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rgbClr val="0000FF"/>
                                            </a:solidFill>
                                          </a:ln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rgbClr val="0000FF"/>
                                            </a:solidFill>
                                          </a:ln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+2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200" i="1">
                                      <a:ln>
                                        <a:solidFill>
                                          <a:srgbClr val="0000FF"/>
                                        </a:solidFill>
                                      </a:ln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200" i="1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ru-RU" sz="2200" i="1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e>
                          </m:eqArr>
                        </m:e>
                      </m:d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25" y="4049127"/>
                <a:ext cx="3073277" cy="74802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056753" y="3789040"/>
                <a:ext cx="2083327" cy="13459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20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a:rPr lang="en-US" sz="2200" b="0" i="1" smtClean="0">
                                  <a:ln>
                                    <a:solidFill>
                                      <a:srgbClr val="DE006F"/>
                                    </a:solidFill>
                                  </a:ln>
                                  <a:solidFill>
                                    <a:srgbClr val="DE006F"/>
                                  </a:solidFill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DE006F"/>
                                    </a:solidFill>
                                  </a:ln>
                                  <a:solidFill>
                                    <a:srgbClr val="DE006F"/>
                                  </a:solidFill>
                                  <a:latin typeface="Cambria Math"/>
                                  <a:ea typeface="Cambria Math"/>
                                </a:rPr>
                                <m:t>=−</m:t>
                              </m:r>
                              <m:sSup>
                                <m:sSupPr>
                                  <m:ctrlPr>
                                    <a:rPr lang="en-US" sz="2200" i="1">
                                      <a:ln>
                                        <a:solidFill>
                                          <a:srgbClr val="DE006F"/>
                                        </a:solidFill>
                                      </a:ln>
                                      <a:solidFill>
                                        <a:srgbClr val="DE006F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n>
                                        <a:solidFill>
                                          <a:srgbClr val="DE006F"/>
                                        </a:solidFill>
                                      </a:ln>
                                      <a:solidFill>
                                        <a:srgbClr val="DE006F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n>
                                        <a:solidFill>
                                          <a:srgbClr val="DE006F"/>
                                        </a:solidFill>
                                      </a:ln>
                                      <a:solidFill>
                                        <a:srgbClr val="DE006F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200" b="0" i="1" smtClean="0">
                                  <a:ln>
                                    <a:solidFill>
                                      <a:srgbClr val="DE006F"/>
                                    </a:solidFill>
                                  </a:ln>
                                  <a:solidFill>
                                    <a:srgbClr val="DE006F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DE006F"/>
                                    </a:solidFill>
                                  </a:ln>
                                  <a:solidFill>
                                    <a:srgbClr val="DE006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e>
                              <m:d>
                                <m:dPr>
                                  <m:begChr m:val="["/>
                                  <m:endChr m:val=""/>
                                  <m:ctrlPr>
                                    <a:rPr lang="en-US" sz="220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2200" i="1" smtClean="0">
                                          <a:latin typeface="Cambria Math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rgbClr val="0000FF"/>
                                            </a:solidFill>
                                          </a:ln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rgbClr val="0000FF"/>
                                            </a:solidFill>
                                          </a:ln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=</m:t>
                                      </m:r>
                                      <m:r>
                                        <a:rPr lang="ru-RU" sz="2200" i="1">
                                          <a:ln>
                                            <a:solidFill>
                                              <a:srgbClr val="0000FF"/>
                                            </a:solidFill>
                                          </a:ln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  <m:r>
                                        <a:rPr lang="ru-RU" sz="2200" b="0" i="1" smtClean="0">
                                          <a:ln>
                                            <a:solidFill>
                                              <a:srgbClr val="0000FF"/>
                                            </a:solidFill>
                                          </a:ln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   </m:t>
                                      </m:r>
                                    </m:e>
                                    <m:e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rgbClr val="0000FF"/>
                                            </a:solidFill>
                                          </a:ln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rgbClr val="0000FF"/>
                                            </a:solidFill>
                                          </a:ln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=</m:t>
                                      </m:r>
                                      <m:r>
                                        <a:rPr lang="ru-RU" sz="2200" b="0" i="1" smtClean="0">
                                          <a:ln>
                                            <a:solidFill>
                                              <a:srgbClr val="0000FF"/>
                                            </a:solidFill>
                                          </a:ln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2   </m:t>
                                      </m:r>
                                    </m:e>
                                    <m:e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rgbClr val="0000FF"/>
                                            </a:solidFill>
                                          </a:ln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rgbClr val="0000FF"/>
                                            </a:solidFill>
                                          </a:ln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=</m:t>
                                      </m:r>
                                      <m:r>
                                        <a:rPr lang="ru-RU" sz="2200" b="0" i="1" smtClean="0">
                                          <a:ln>
                                            <a:solidFill>
                                              <a:srgbClr val="0000FF"/>
                                            </a:solidFill>
                                          </a:ln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r>
                                        <a:rPr lang="ru-RU" sz="2200" i="1">
                                          <a:ln>
                                            <a:solidFill>
                                              <a:srgbClr val="0000FF"/>
                                            </a:solidFill>
                                          </a:ln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e>
                                  </m:eqArr>
                                  <m:r>
                                    <a:rPr lang="ru-RU" sz="2200" b="0" i="1" smtClean="0">
                                      <a:latin typeface="Cambria Math"/>
                                    </a:rPr>
                                    <m:t>        </m:t>
                                  </m:r>
                                </m:e>
                              </m:d>
                            </m:e>
                          </m:eqArr>
                        </m:e>
                      </m:d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6753" y="3789040"/>
                <a:ext cx="2083327" cy="1345946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5140080" y="3573016"/>
                <a:ext cx="2024208" cy="18832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US" sz="220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2200" i="1" smtClean="0">
                                          <a:latin typeface="Cambria Math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rgbClr val="0000FF"/>
                                            </a:solidFill>
                                          </a:ln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rgbClr val="0000FF"/>
                                            </a:solidFill>
                                          </a:ln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=</m:t>
                                      </m:r>
                                      <m:r>
                                        <a:rPr lang="ru-RU" sz="2200" i="1">
                                          <a:ln>
                                            <a:solidFill>
                                              <a:srgbClr val="0000FF"/>
                                            </a:solidFill>
                                          </a:ln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200" i="1" smtClean="0">
                                          <a:ln>
                                            <a:solidFill>
                                              <a:srgbClr val="DE006F"/>
                                            </a:solidFill>
                                          </a:ln>
                                          <a:solidFill>
                                            <a:srgbClr val="DE006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𝑎</m:t>
                                      </m:r>
                                      <m:r>
                                        <a:rPr lang="en-US" sz="2200" i="1" smtClean="0">
                                          <a:ln>
                                            <a:solidFill>
                                              <a:srgbClr val="DE006F"/>
                                            </a:solidFill>
                                          </a:ln>
                                          <a:solidFill>
                                            <a:srgbClr val="DE006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=0</m:t>
                                      </m:r>
                                    </m:e>
                                  </m:eqArr>
                                </m:e>
                              </m:d>
                              <m:r>
                                <a:rPr lang="ru-RU" sz="2200" i="1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ru-RU" sz="2200" i="1" smtClean="0">
                                  <a:latin typeface="Cambria Math"/>
                                  <a:ea typeface="Cambria Math"/>
                                </a:rPr>
                                <m:t>;</m:t>
                              </m:r>
                              <m:r>
                                <a:rPr lang="ru-RU" sz="2200" i="1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ru-RU" sz="2200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</m:e>
                            <m:e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ru-RU" sz="22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ru-RU" sz="220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rgbClr val="0000FF"/>
                                            </a:solidFill>
                                          </a:ln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rgbClr val="0000FF"/>
                                            </a:solidFill>
                                          </a:ln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=</m:t>
                                      </m:r>
                                      <m:r>
                                        <a:rPr lang="ru-RU" sz="2200" i="1">
                                          <a:ln>
                                            <a:solidFill>
                                              <a:srgbClr val="0000FF"/>
                                            </a:solidFill>
                                          </a:ln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  <m:r>
                                        <a:rPr lang="ru-RU" sz="2200" b="0" i="1" smtClean="0">
                                          <a:ln>
                                            <a:solidFill>
                                              <a:srgbClr val="0000FF"/>
                                            </a:solidFill>
                                          </a:ln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   </m:t>
                                      </m:r>
                                    </m:e>
                                    <m:e>
                                      <m:r>
                                        <a:rPr lang="en-US" sz="2200" i="1" smtClean="0">
                                          <a:ln>
                                            <a:solidFill>
                                              <a:srgbClr val="DE006F"/>
                                            </a:solidFill>
                                          </a:ln>
                                          <a:solidFill>
                                            <a:srgbClr val="DE006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𝑎</m:t>
                                      </m:r>
                                      <m:r>
                                        <a:rPr lang="en-US" sz="2200" i="1" smtClean="0">
                                          <a:ln>
                                            <a:solidFill>
                                              <a:srgbClr val="DE006F"/>
                                            </a:solidFill>
                                          </a:ln>
                                          <a:solidFill>
                                            <a:srgbClr val="DE006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=−6</m:t>
                                      </m:r>
                                    </m:e>
                                  </m:eqArr>
                                </m:e>
                              </m:d>
                              <m:r>
                                <a:rPr lang="ru-RU" sz="2200" b="0" i="1" smtClean="0">
                                  <a:latin typeface="Cambria Math"/>
                                  <a:ea typeface="Cambria Math"/>
                                </a:rPr>
                                <m:t>;</m:t>
                              </m:r>
                            </m:e>
                            <m:e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ru-RU" sz="22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ru-RU" sz="220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rgbClr val="0000FF"/>
                                            </a:solidFill>
                                          </a:ln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rgbClr val="0000FF"/>
                                            </a:solidFill>
                                          </a:ln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=</m:t>
                                      </m:r>
                                      <m:r>
                                        <a:rPr lang="ru-RU" sz="2200" b="0" i="1" smtClean="0">
                                          <a:ln>
                                            <a:solidFill>
                                              <a:srgbClr val="0000FF"/>
                                            </a:solidFill>
                                          </a:ln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r>
                                        <a:rPr lang="ru-RU" sz="2200" i="1">
                                          <a:ln>
                                            <a:solidFill>
                                              <a:srgbClr val="0000FF"/>
                                            </a:solidFill>
                                          </a:ln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en-US" sz="2200" i="1" smtClean="0">
                                          <a:ln>
                                            <a:solidFill>
                                              <a:srgbClr val="DE006F"/>
                                            </a:solidFill>
                                          </a:ln>
                                          <a:solidFill>
                                            <a:srgbClr val="DE006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𝑎</m:t>
                                      </m:r>
                                      <m:r>
                                        <a:rPr lang="en-US" sz="2200" i="1" smtClean="0">
                                          <a:ln>
                                            <a:solidFill>
                                              <a:srgbClr val="DE006F"/>
                                            </a:solidFill>
                                          </a:ln>
                                          <a:solidFill>
                                            <a:srgbClr val="DE006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=−2</m:t>
                                      </m:r>
                                    </m:e>
                                  </m:eqArr>
                                </m:e>
                              </m:d>
                              <m:r>
                                <a:rPr lang="ru-RU" sz="2200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</m:e>
                          </m:eqArr>
                          <m:r>
                            <a:rPr lang="ru-RU" sz="2200" i="1">
                              <a:latin typeface="Cambria Math"/>
                            </a:rPr>
                            <m:t>        </m:t>
                          </m:r>
                        </m:e>
                      </m:d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0080" y="3573016"/>
                <a:ext cx="2024208" cy="188327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251519" y="5611887"/>
                <a:ext cx="792749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/>
                        </a:rPr>
                        <m:t>Значит</m:t>
                      </m:r>
                      <m:r>
                        <a:rPr lang="ru-RU" sz="2200" i="1" smtClean="0">
                          <a:latin typeface="Cambria Math"/>
                        </a:rPr>
                        <m:t>, окружность</m:t>
                      </m:r>
                      <m:r>
                        <a:rPr lang="ru-RU" sz="2200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200" i="1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2200" i="1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ru-RU" sz="2200" i="1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2200" i="1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200" i="1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ru-RU" sz="2200" b="0" i="1" smtClean="0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d>
                        </m:e>
                        <m:sup>
                          <m:r>
                            <a:rPr lang="en-US" sz="2200" i="1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sz="2200" i="1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10</m:t>
                      </m:r>
                      <m:r>
                        <a:rPr lang="ru-RU" sz="2200" b="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ru-RU" sz="2200" b="0" i="1" smtClean="0">
                          <a:latin typeface="Cambria Math"/>
                        </a:rPr>
                        <m:t>пересекается с </m:t>
                      </m:r>
                    </m:oMath>
                  </m:oMathPara>
                </a14:m>
                <a:endParaRPr lang="ru-RU" sz="22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/>
                        </a:rPr>
                        <m:t>параболой </m:t>
                      </m:r>
                      <m:r>
                        <a:rPr lang="en-US" sz="2200" i="1">
                          <a:ln>
                            <a:solidFill>
                              <a:srgbClr val="DE006F"/>
                            </a:solidFill>
                          </a:ln>
                          <a:solidFill>
                            <a:srgbClr val="DE006F"/>
                          </a:solidFill>
                          <a:latin typeface="Cambria Math"/>
                        </a:rPr>
                        <m:t>𝑎</m:t>
                      </m:r>
                      <m:r>
                        <a:rPr lang="ru-RU" sz="2200" i="1">
                          <a:ln>
                            <a:solidFill>
                              <a:srgbClr val="DE006F"/>
                            </a:solidFill>
                          </a:ln>
                          <a:solidFill>
                            <a:srgbClr val="DE006F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i="1">
                          <a:ln>
                            <a:solidFill>
                              <a:srgbClr val="DE006F"/>
                            </a:solidFill>
                          </a:ln>
                          <a:solidFill>
                            <a:srgbClr val="DE006F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200" i="1">
                              <a:ln>
                                <a:solidFill>
                                  <a:srgbClr val="DE006F"/>
                                </a:solidFill>
                              </a:ln>
                              <a:solidFill>
                                <a:srgbClr val="DE006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i="1">
                              <a:ln>
                                <a:solidFill>
                                  <a:srgbClr val="DE006F"/>
                                </a:solidFill>
                              </a:ln>
                              <a:solidFill>
                                <a:srgbClr val="DE006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200" i="1">
                              <a:ln>
                                <a:solidFill>
                                  <a:srgbClr val="DE006F"/>
                                </a:solidFill>
                              </a:ln>
                              <a:solidFill>
                                <a:srgbClr val="DE006F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ru-RU" sz="2200" i="1">
                          <a:ln>
                            <a:solidFill>
                              <a:srgbClr val="DE006F"/>
                            </a:solidFill>
                          </a:ln>
                          <a:solidFill>
                            <a:srgbClr val="DE006F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200" i="1">
                          <a:ln>
                            <a:solidFill>
                              <a:srgbClr val="DE006F"/>
                            </a:solidFill>
                          </a:ln>
                          <a:solidFill>
                            <a:srgbClr val="DE006F"/>
                          </a:solidFill>
                          <a:latin typeface="Cambria Math"/>
                        </a:rPr>
                        <m:t>𝑥</m:t>
                      </m:r>
                      <m:r>
                        <a:rPr lang="ru-RU" sz="2200" b="0" i="1" smtClean="0">
                          <a:ln>
                            <a:solidFill>
                              <a:srgbClr val="DE006F"/>
                            </a:solidFill>
                          </a:ln>
                          <a:solidFill>
                            <a:srgbClr val="DE006F"/>
                          </a:solidFill>
                          <a:latin typeface="Cambria Math"/>
                        </a:rPr>
                        <m:t>  </m:t>
                      </m:r>
                      <m:r>
                        <a:rPr lang="ru-RU" sz="2200" b="0" i="1" smtClean="0">
                          <a:latin typeface="Cambria Math"/>
                        </a:rPr>
                        <m:t>в точках </m:t>
                      </m:r>
                      <m:d>
                        <m:dPr>
                          <m:ctrlPr>
                            <a:rPr lang="ru-RU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0;0</m:t>
                          </m:r>
                        </m:e>
                      </m:d>
                      <m:r>
                        <a:rPr lang="ru-RU" sz="2200" b="0" i="1" smtClean="0">
                          <a:latin typeface="Cambria Math"/>
                        </a:rPr>
                        <m:t>, </m:t>
                      </m:r>
                      <m:d>
                        <m:dPr>
                          <m:ctrlPr>
                            <a:rPr lang="ru-RU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−2;−2</m:t>
                          </m:r>
                        </m:e>
                      </m:d>
                      <m:r>
                        <a:rPr lang="ru-RU" sz="2200" b="0" i="1" smtClean="0">
                          <a:latin typeface="Cambria Math"/>
                        </a:rPr>
                        <m:t>, </m:t>
                      </m:r>
                      <m:d>
                        <m:dPr>
                          <m:ctrlPr>
                            <a:rPr lang="ru-RU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2;−6</m:t>
                          </m:r>
                        </m:e>
                      </m:d>
                      <m:r>
                        <a:rPr lang="ru-RU" sz="220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2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19" y="5611887"/>
                <a:ext cx="7927491" cy="769441"/>
              </a:xfrm>
              <a:prstGeom prst="rect">
                <a:avLst/>
              </a:prstGeom>
              <a:blipFill rotWithShape="1">
                <a:blip r:embed="rId15"/>
                <a:stretch>
                  <a:fillRect l="-461" b="-103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411196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5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Прямоугольник 120"/>
              <p:cNvSpPr/>
              <p:nvPr/>
            </p:nvSpPr>
            <p:spPr>
              <a:xfrm>
                <a:off x="107504" y="3681915"/>
                <a:ext cx="7203832" cy="106471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Исключаем также </m:t>
                      </m:r>
                      <m:r>
                        <a:rPr lang="ru-RU" sz="2200" i="1">
                          <a:latin typeface="Cambria Math"/>
                        </a:rPr>
                        <m:t> </m:t>
                      </m:r>
                      <m:r>
                        <a:rPr lang="en-US" sz="2200" b="0" i="1" smtClean="0">
                          <a:ln>
                            <a:solidFill>
                              <a:srgbClr val="CC00FF"/>
                            </a:solidFill>
                          </a:ln>
                          <a:solidFill>
                            <a:srgbClr val="CC00FF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200" b="0" i="1" smtClean="0">
                          <a:ln>
                            <a:solidFill>
                              <a:srgbClr val="CC00FF"/>
                            </a:solidFill>
                          </a:ln>
                          <a:solidFill>
                            <a:srgbClr val="CC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n>
                                <a:solidFill>
                                  <a:srgbClr val="CC00FF"/>
                                </a:solidFill>
                              </a:ln>
                              <a:solidFill>
                                <a:srgbClr val="CC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200" b="0" i="1" smtClean="0">
                              <a:ln>
                                <a:solidFill>
                                  <a:srgbClr val="CC00FF"/>
                                </a:solidFill>
                              </a:ln>
                              <a:solidFill>
                                <a:srgbClr val="CC00FF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sz="2200" b="0" i="1" smtClean="0">
                              <a:ln>
                                <a:solidFill>
                                  <a:srgbClr val="CC00FF"/>
                                </a:solidFill>
                              </a:ln>
                              <a:solidFill>
                                <a:srgbClr val="CC00FF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ru-RU" sz="2200" i="1" smtClean="0">
                          <a:latin typeface="Cambria Math"/>
                        </a:rPr>
                        <m:t>,</m:t>
                      </m:r>
                      <m:r>
                        <a:rPr lang="ru-RU" sz="2200" i="1">
                          <a:latin typeface="Cambria Math"/>
                        </a:rPr>
                        <m:t>при</m:t>
                      </m:r>
                    </m:oMath>
                  </m:oMathPara>
                </a14:m>
                <a:endParaRPr lang="ru-RU" sz="22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/>
                        </a:rPr>
                        <m:t>котором </m:t>
                      </m:r>
                      <m:r>
                        <a:rPr lang="ru-RU" sz="2200" i="1">
                          <a:latin typeface="Cambria Math"/>
                        </a:rPr>
                        <m:t>уравнени</m:t>
                      </m:r>
                      <m:r>
                        <a:rPr lang="ru-RU" sz="2200" b="0" i="1" smtClean="0">
                          <a:latin typeface="Cambria Math"/>
                        </a:rPr>
                        <m:t>е</m:t>
                      </m:r>
                      <m:r>
                        <a:rPr lang="ru-RU" sz="2200" i="1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200" i="1">
                              <a:ln>
                                <a:solidFill>
                                  <a:srgbClr val="DE006F"/>
                                </a:solidFill>
                              </a:ln>
                              <a:solidFill>
                                <a:srgbClr val="DE006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i="1">
                              <a:ln>
                                <a:solidFill>
                                  <a:srgbClr val="DE006F"/>
                                </a:solidFill>
                              </a:ln>
                              <a:solidFill>
                                <a:srgbClr val="DE006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200" i="1">
                              <a:ln>
                                <a:solidFill>
                                  <a:srgbClr val="DE006F"/>
                                </a:solidFill>
                              </a:ln>
                              <a:solidFill>
                                <a:srgbClr val="DE006F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ln>
                            <a:solidFill>
                              <a:srgbClr val="DE006F"/>
                            </a:solidFill>
                          </a:ln>
                          <a:solidFill>
                            <a:srgbClr val="DE006F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200" i="1">
                          <a:ln>
                            <a:solidFill>
                              <a:srgbClr val="DE006F"/>
                            </a:solidFill>
                          </a:ln>
                          <a:solidFill>
                            <a:srgbClr val="DE006F"/>
                          </a:solidFill>
                          <a:latin typeface="Cambria Math"/>
                        </a:rPr>
                        <m:t>𝑥</m:t>
                      </m:r>
                      <m:r>
                        <a:rPr lang="ru-RU" sz="2200" i="1">
                          <a:ln>
                            <a:solidFill>
                              <a:srgbClr val="DE006F"/>
                            </a:solidFill>
                          </a:ln>
                          <a:solidFill>
                            <a:srgbClr val="DE006F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200" i="1">
                          <a:ln>
                            <a:solidFill>
                              <a:srgbClr val="DE006F"/>
                            </a:solidFill>
                          </a:ln>
                          <a:solidFill>
                            <a:srgbClr val="DE006F"/>
                          </a:solidFill>
                          <a:latin typeface="Cambria Math"/>
                        </a:rPr>
                        <m:t>𝑎</m:t>
                      </m:r>
                      <m:r>
                        <a:rPr lang="ru-RU" sz="2200" i="1">
                          <a:ln>
                            <a:solidFill>
                              <a:srgbClr val="DE006F"/>
                            </a:solidFill>
                          </a:ln>
                          <a:solidFill>
                            <a:srgbClr val="DE006F"/>
                          </a:solidFill>
                          <a:latin typeface="Cambria Math"/>
                        </a:rPr>
                        <m:t>=0</m:t>
                      </m:r>
                      <m:r>
                        <a:rPr lang="ru-RU" sz="2200" b="0" i="1" smtClean="0">
                          <a:ln>
                            <a:solidFill>
                              <a:srgbClr val="DE006F"/>
                            </a:solidFill>
                          </a:ln>
                          <a:solidFill>
                            <a:srgbClr val="DE006F"/>
                          </a:solidFill>
                          <a:latin typeface="Cambria Math"/>
                        </a:rPr>
                        <m:t> </m:t>
                      </m:r>
                      <m:r>
                        <a:rPr lang="ru-RU" sz="2200" b="0" i="1" smtClean="0">
                          <a:latin typeface="Cambria Math"/>
                        </a:rPr>
                        <m:t>имеет один корень.</m:t>
                      </m:r>
                    </m:oMath>
                  </m:oMathPara>
                </a14:m>
                <a:endParaRPr lang="ru-RU" sz="2200" i="1" dirty="0">
                  <a:ln>
                    <a:solidFill>
                      <a:srgbClr val="DE006F"/>
                    </a:solidFill>
                  </a:ln>
                  <a:solidFill>
                    <a:srgbClr val="DE006F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21" name="Прямоугольник 1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681915"/>
                <a:ext cx="7203832" cy="1064715"/>
              </a:xfrm>
              <a:prstGeom prst="rect">
                <a:avLst/>
              </a:prstGeom>
              <a:blipFill rotWithShape="1">
                <a:blip r:embed="rId2"/>
                <a:stretch>
                  <a:fillRect l="-169" b="-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Группа 24"/>
          <p:cNvGrpSpPr/>
          <p:nvPr/>
        </p:nvGrpSpPr>
        <p:grpSpPr>
          <a:xfrm>
            <a:off x="4427983" y="-9419"/>
            <a:ext cx="4575562" cy="4266523"/>
            <a:chOff x="4988319" y="2480158"/>
            <a:chExt cx="4246729" cy="4266523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84" t="61973" r="40238" b="4144"/>
            <a:stretch/>
          </p:blipFill>
          <p:spPr>
            <a:xfrm>
              <a:off x="4988319" y="2846071"/>
              <a:ext cx="4028805" cy="3829050"/>
            </a:xfrm>
            <a:prstGeom prst="rect">
              <a:avLst/>
            </a:prstGeom>
          </p:spPr>
        </p:pic>
        <p:cxnSp>
          <p:nvCxnSpPr>
            <p:cNvPr id="16" name="Прямая со стрелкой 15"/>
            <p:cNvCxnSpPr/>
            <p:nvPr/>
          </p:nvCxnSpPr>
          <p:spPr>
            <a:xfrm flipV="1">
              <a:off x="6568262" y="2714681"/>
              <a:ext cx="0" cy="4032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 rot="5400000" flipV="1">
              <a:off x="6976425" y="1446701"/>
              <a:ext cx="0" cy="39761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Прямоугольник 17"/>
                <p:cNvSpPr/>
                <p:nvPr/>
              </p:nvSpPr>
              <p:spPr>
                <a:xfrm>
                  <a:off x="6274648" y="2480158"/>
                  <a:ext cx="391325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  <a:ea typeface="Cambria Math"/>
                          </a:rPr>
                          <m:t>𝑎</m:t>
                        </m:r>
                      </m:oMath>
                    </m:oMathPara>
                  </a14:m>
                  <a:endParaRPr lang="ru-RU" sz="2000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</mc:Choice>
          <mc:Fallback xmlns="">
            <p:sp>
              <p:nvSpPr>
                <p:cNvPr id="18" name="Прямоугольник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4648" y="2480158"/>
                  <a:ext cx="391325" cy="4001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Прямоугольник 19"/>
                <p:cNvSpPr/>
                <p:nvPr/>
              </p:nvSpPr>
              <p:spPr>
                <a:xfrm>
                  <a:off x="8848660" y="3331681"/>
                  <a:ext cx="386388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ru-RU" sz="2000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</mc:Choice>
          <mc:Fallback xmlns="">
            <p:sp>
              <p:nvSpPr>
                <p:cNvPr id="20" name="Прямоугольник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48660" y="3331681"/>
                  <a:ext cx="386388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Прямая со стрелкой 21"/>
            <p:cNvCxnSpPr/>
            <p:nvPr/>
          </p:nvCxnSpPr>
          <p:spPr>
            <a:xfrm rot="16200000" flipV="1">
              <a:off x="6569760" y="2958737"/>
              <a:ext cx="0" cy="144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Прямоугольник 22"/>
                <p:cNvSpPr/>
                <p:nvPr/>
              </p:nvSpPr>
              <p:spPr>
                <a:xfrm>
                  <a:off x="6869945" y="3375317"/>
                  <a:ext cx="33951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ru-RU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</mc:Choice>
          <mc:Fallback xmlns="">
            <p:sp>
              <p:nvSpPr>
                <p:cNvPr id="23" name="Прямоугольник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9945" y="3375317"/>
                  <a:ext cx="339516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Прямоугольник 23"/>
                <p:cNvSpPr/>
                <p:nvPr/>
              </p:nvSpPr>
              <p:spPr>
                <a:xfrm>
                  <a:off x="6252796" y="2750225"/>
                  <a:ext cx="33951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ru-RU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</mc:Choice>
          <mc:Fallback xmlns="">
            <p:sp>
              <p:nvSpPr>
                <p:cNvPr id="24" name="Прямоугольник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52796" y="2750225"/>
                  <a:ext cx="339516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Прямая со стрелкой 20"/>
            <p:cNvCxnSpPr/>
            <p:nvPr/>
          </p:nvCxnSpPr>
          <p:spPr>
            <a:xfrm flipV="1">
              <a:off x="6958397" y="3357073"/>
              <a:ext cx="0" cy="144000"/>
            </a:xfrm>
            <a:prstGeom prst="straightConnector1">
              <a:avLst/>
            </a:prstGeom>
            <a:ln w="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Прямоугольник 105"/>
              <p:cNvSpPr/>
              <p:nvPr/>
            </p:nvSpPr>
            <p:spPr>
              <a:xfrm>
                <a:off x="5806481" y="879110"/>
                <a:ext cx="42178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/>
                        </a:rPr>
                        <m:t>𝑂</m:t>
                      </m:r>
                    </m:oMath>
                  </m:oMathPara>
                </a14:m>
                <a:endParaRPr lang="ru-RU" sz="2000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</mc:Choice>
        <mc:Fallback xmlns="">
          <p:sp>
            <p:nvSpPr>
              <p:cNvPr id="106" name="Прямоугольник 1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6481" y="879110"/>
                <a:ext cx="421782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8" name="Прямая со стрелкой 107"/>
          <p:cNvCxnSpPr/>
          <p:nvPr/>
        </p:nvCxnSpPr>
        <p:spPr>
          <a:xfrm rot="5400000" flipV="1">
            <a:off x="6534176" y="2834976"/>
            <a:ext cx="0" cy="75600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 rot="5400000" flipV="1">
            <a:off x="6035576" y="716112"/>
            <a:ext cx="0" cy="241200"/>
          </a:xfrm>
          <a:prstGeom prst="straightConnector1">
            <a:avLst/>
          </a:prstGeom>
          <a:ln w="12700">
            <a:solidFill>
              <a:srgbClr val="CC3399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rot="16200000" flipV="1">
            <a:off x="6480432" y="1235128"/>
            <a:ext cx="0" cy="3960000"/>
          </a:xfrm>
          <a:prstGeom prst="straightConnector1">
            <a:avLst/>
          </a:prstGeom>
          <a:ln w="19050">
            <a:solidFill>
              <a:srgbClr val="CC00FF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rot="16200000" flipV="1">
            <a:off x="6405202" y="-279232"/>
            <a:ext cx="0" cy="3960000"/>
          </a:xfrm>
          <a:prstGeom prst="straightConnector1">
            <a:avLst/>
          </a:prstGeom>
          <a:ln w="19050">
            <a:solidFill>
              <a:srgbClr val="CC00FF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rot="5400000" flipV="1">
            <a:off x="6407984" y="-746816"/>
            <a:ext cx="0" cy="3384000"/>
          </a:xfrm>
          <a:prstGeom prst="straightConnector1">
            <a:avLst/>
          </a:prstGeom>
          <a:ln w="19050">
            <a:solidFill>
              <a:schemeClr val="bg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flipV="1">
            <a:off x="6130265" y="837096"/>
            <a:ext cx="0" cy="3420000"/>
          </a:xfrm>
          <a:prstGeom prst="straightConnector1">
            <a:avLst/>
          </a:prstGeom>
          <a:ln w="41275">
            <a:solidFill>
              <a:srgbClr val="CC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Прямоугольник 67"/>
              <p:cNvSpPr/>
              <p:nvPr/>
            </p:nvSpPr>
            <p:spPr>
              <a:xfrm>
                <a:off x="5412698" y="620688"/>
                <a:ext cx="3834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0" dirty="0" smtClean="0">
                    <a:ln>
                      <a:solidFill>
                        <a:schemeClr val="tx1"/>
                      </a:solidFill>
                    </a:ln>
                  </a:rPr>
                  <a:t>-</a:t>
                </a:r>
                <a14:m>
                  <m:oMath xmlns:m="http://schemas.openxmlformats.org/officeDocument/2006/math">
                    <m:r>
                      <a:rPr lang="en-US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/>
                      </a:rPr>
                      <m:t>1</m:t>
                    </m:r>
                  </m:oMath>
                </a14:m>
                <a:endParaRPr lang="ru-RU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</mc:Choice>
        <mc:Fallback xmlns="">
          <p:sp>
            <p:nvSpPr>
              <p:cNvPr id="68" name="Прямоугольник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698" y="620688"/>
                <a:ext cx="383438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14286" t="-833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Прямоугольник 68"/>
              <p:cNvSpPr/>
              <p:nvPr/>
            </p:nvSpPr>
            <p:spPr>
              <a:xfrm>
                <a:off x="4986895" y="646805"/>
                <a:ext cx="4812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</a:rPr>
                        <m:t>−</m:t>
                      </m:r>
                      <m:r>
                        <a:rPr lang="en-US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ru-RU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9" name="Прямоугольник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895" y="646805"/>
                <a:ext cx="481221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Группа 26"/>
          <p:cNvGrpSpPr/>
          <p:nvPr/>
        </p:nvGrpSpPr>
        <p:grpSpPr>
          <a:xfrm>
            <a:off x="3193680" y="5877272"/>
            <a:ext cx="5986832" cy="853054"/>
            <a:chOff x="73732" y="5579454"/>
            <a:chExt cx="5986832" cy="853054"/>
          </a:xfrm>
        </p:grpSpPr>
        <p:sp>
          <p:nvSpPr>
            <p:cNvPr id="92" name="Скругленный прямоугольник 91"/>
            <p:cNvSpPr/>
            <p:nvPr/>
          </p:nvSpPr>
          <p:spPr>
            <a:xfrm>
              <a:off x="84990" y="5579454"/>
              <a:ext cx="5885853" cy="853054"/>
            </a:xfrm>
            <a:prstGeom prst="roundRect">
              <a:avLst>
                <a:gd name="adj" fmla="val 12507"/>
              </a:avLst>
            </a:prstGeom>
            <a:solidFill>
              <a:srgbClr val="FFE8C5"/>
            </a:solidFill>
            <a:ln w="28575">
              <a:solidFill>
                <a:srgbClr val="CC3300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Прямоугольник 70"/>
                <p:cNvSpPr/>
                <p:nvPr/>
              </p:nvSpPr>
              <p:spPr>
                <a:xfrm>
                  <a:off x="73732" y="5579454"/>
                  <a:ext cx="5986832" cy="853054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2200" b="0" i="1" smtClean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Ответ:</m:t>
                        </m:r>
                        <m:r>
                          <a:rPr lang="ru-RU" sz="2200" i="1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d>
                          <m:dPr>
                            <m:endChr m:val=""/>
                            <m:ctrlPr>
                              <a:rPr lang="en-US" sz="2200" i="1" smtClean="0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ru-RU" sz="2200" i="1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−∞</m:t>
                            </m:r>
                          </m:e>
                        </m:d>
                        <m:r>
                          <a:rPr lang="ru-RU" sz="2200" i="1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  <m:d>
                          <m:dPr>
                            <m:begChr m:val=""/>
                            <m:ctrlPr>
                              <a:rPr lang="ru-RU" sz="2200" i="1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ru-RU" sz="2200" i="1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−6</m:t>
                            </m:r>
                          </m:e>
                        </m:d>
                        <m:r>
                          <a:rPr lang="ru-RU" sz="2200" i="1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∪</m:t>
                        </m:r>
                        <m:d>
                          <m:dPr>
                            <m:endChr m:val=""/>
                            <m:ctrlPr>
                              <a:rPr lang="ru-RU" sz="2200" i="1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ru-RU" sz="2200" i="1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−6</m:t>
                            </m:r>
                          </m:e>
                        </m:d>
                        <m:r>
                          <a:rPr lang="ru-RU" sz="2200" i="1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  <m:d>
                          <m:dPr>
                            <m:begChr m:val=""/>
                            <m:ctrlPr>
                              <a:rPr lang="ru-RU" sz="2200" i="1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ru-RU" sz="2200" i="1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−2</m:t>
                            </m:r>
                          </m:e>
                        </m:d>
                        <m:r>
                          <a:rPr lang="ru-RU" sz="2200" i="1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∪</m:t>
                        </m:r>
                        <m:d>
                          <m:dPr>
                            <m:endChr m:val=""/>
                            <m:ctrlPr>
                              <a:rPr lang="ru-RU" sz="2200" i="1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ru-RU" sz="2200" i="1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−2</m:t>
                            </m:r>
                          </m:e>
                        </m:d>
                        <m:r>
                          <a:rPr lang="ru-RU" sz="2200" i="1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  <m:d>
                          <m:dPr>
                            <m:begChr m:val=""/>
                            <m:ctrlPr>
                              <a:rPr lang="ru-RU" sz="2200" i="1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ru-RU" sz="2200" i="1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e>
                        </m:d>
                        <m:r>
                          <a:rPr lang="ru-RU" sz="2200" i="1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∪</m:t>
                        </m:r>
                        <m:d>
                          <m:dPr>
                            <m:endChr m:val=""/>
                            <m:ctrlPr>
                              <a:rPr lang="ru-RU" sz="2200" i="1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ru-RU" sz="2200" i="1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e>
                        </m:d>
                        <m:r>
                          <a:rPr lang="ru-RU" sz="2200" i="1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  <m:d>
                          <m:dPr>
                            <m:begChr m:val=""/>
                            <m:ctrlPr>
                              <a:rPr lang="ru-RU" sz="2200" i="1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200" i="1">
                                    <a:ln>
                                      <a:solidFill>
                                        <a:srgbClr val="002060"/>
                                      </a:solidFill>
                                    </a:ln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ru-RU" sz="2200" i="1">
                                    <a:ln>
                                      <a:solidFill>
                                        <a:srgbClr val="002060"/>
                                      </a:solidFill>
                                    </a:ln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ru-RU" sz="2200" i="1">
                                    <a:ln>
                                      <a:solidFill>
                                        <a:srgbClr val="002060"/>
                                      </a:solidFill>
                                    </a:ln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ru-RU" sz="2200" i="1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71" name="Прямоугольник 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32" y="5579454"/>
                  <a:ext cx="5986832" cy="853054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2" name="Прямая со стрелкой 71"/>
          <p:cNvCxnSpPr/>
          <p:nvPr/>
        </p:nvCxnSpPr>
        <p:spPr>
          <a:xfrm flipV="1">
            <a:off x="5903779" y="831471"/>
            <a:ext cx="0" cy="144000"/>
          </a:xfrm>
          <a:prstGeom prst="straightConnector1">
            <a:avLst/>
          </a:prstGeom>
          <a:ln w="12700">
            <a:solidFill>
              <a:srgbClr val="CC3399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Прямоугольник 73"/>
              <p:cNvSpPr/>
              <p:nvPr/>
            </p:nvSpPr>
            <p:spPr>
              <a:xfrm>
                <a:off x="6089090" y="396550"/>
                <a:ext cx="316112" cy="4668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300" b="0" i="1" smtClean="0">
                              <a:ln>
                                <a:solidFill>
                                  <a:srgbClr val="DE006F"/>
                                </a:solidFill>
                              </a:ln>
                              <a:solidFill>
                                <a:srgbClr val="DE006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1300" b="0" i="1" smtClean="0">
                              <a:ln>
                                <a:solidFill>
                                  <a:srgbClr val="DE006F"/>
                                </a:solidFill>
                              </a:ln>
                              <a:solidFill>
                                <a:srgbClr val="DE006F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sz="1300" b="0" i="1" smtClean="0">
                              <a:ln>
                                <a:solidFill>
                                  <a:srgbClr val="DE006F"/>
                                </a:solidFill>
                              </a:ln>
                              <a:solidFill>
                                <a:srgbClr val="DE006F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sz="1300" dirty="0">
                  <a:ln>
                    <a:solidFill>
                      <a:srgbClr val="DE006F"/>
                    </a:solidFill>
                  </a:ln>
                  <a:solidFill>
                    <a:srgbClr val="DE006F"/>
                  </a:solidFill>
                </a:endParaRPr>
              </a:p>
            </p:txBody>
          </p:sp>
        </mc:Choice>
        <mc:Fallback xmlns="">
          <p:sp>
            <p:nvSpPr>
              <p:cNvPr id="74" name="Прямоугольник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9090" y="396550"/>
                <a:ext cx="316112" cy="466859"/>
              </a:xfrm>
              <a:prstGeom prst="rect">
                <a:avLst/>
              </a:prstGeom>
              <a:blipFill rotWithShape="1">
                <a:blip r:embed="rId12"/>
                <a:stretch>
                  <a:fillRect b="-12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Прямоугольник 76"/>
              <p:cNvSpPr/>
              <p:nvPr/>
            </p:nvSpPr>
            <p:spPr>
              <a:xfrm>
                <a:off x="8232814" y="2948677"/>
                <a:ext cx="88556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n>
                            <a:solidFill>
                              <a:srgbClr val="CC00FF"/>
                            </a:solidFill>
                          </a:ln>
                          <a:solidFill>
                            <a:srgbClr val="CC00FF"/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ru-RU" sz="1600" i="1" smtClean="0">
                          <a:ln>
                            <a:solidFill>
                              <a:srgbClr val="CC00FF"/>
                            </a:solidFill>
                          </a:ln>
                          <a:solidFill>
                            <a:srgbClr val="CC00FF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1600" b="0" i="1" smtClean="0">
                          <a:ln>
                            <a:solidFill>
                              <a:srgbClr val="CC00FF"/>
                            </a:solidFill>
                          </a:ln>
                          <a:solidFill>
                            <a:srgbClr val="CC00FF"/>
                          </a:solidFill>
                          <a:latin typeface="Cambria Math"/>
                        </a:rPr>
                        <m:t>−6</m:t>
                      </m:r>
                    </m:oMath>
                  </m:oMathPara>
                </a14:m>
                <a:endParaRPr lang="ru-RU" sz="1600" dirty="0">
                  <a:ln>
                    <a:solidFill>
                      <a:srgbClr val="CC00FF"/>
                    </a:solidFill>
                  </a:ln>
                  <a:solidFill>
                    <a:srgbClr val="CC00FF"/>
                  </a:solidFill>
                </a:endParaRPr>
              </a:p>
            </p:txBody>
          </p:sp>
        </mc:Choice>
        <mc:Fallback xmlns="">
          <p:sp>
            <p:nvSpPr>
              <p:cNvPr id="77" name="Прямоугольник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2814" y="2948677"/>
                <a:ext cx="885563" cy="33855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Прямоугольник 77"/>
              <p:cNvSpPr/>
              <p:nvPr/>
            </p:nvSpPr>
            <p:spPr>
              <a:xfrm>
                <a:off x="8166473" y="340204"/>
                <a:ext cx="731675" cy="553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n>
                            <a:solidFill>
                              <a:srgbClr val="CC00FF"/>
                            </a:solidFill>
                          </a:ln>
                          <a:solidFill>
                            <a:srgbClr val="CC00FF"/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ru-RU" sz="1600" i="1">
                          <a:ln>
                            <a:solidFill>
                              <a:srgbClr val="CC00FF"/>
                            </a:solidFill>
                          </a:ln>
                          <a:solidFill>
                            <a:srgbClr val="CC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1600" i="1" smtClean="0">
                              <a:ln>
                                <a:solidFill>
                                  <a:srgbClr val="CC00FF"/>
                                </a:solidFill>
                              </a:ln>
                              <a:solidFill>
                                <a:srgbClr val="CC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1600" b="0" i="1" smtClean="0">
                              <a:ln>
                                <a:solidFill>
                                  <a:srgbClr val="CC00FF"/>
                                </a:solidFill>
                              </a:ln>
                              <a:solidFill>
                                <a:srgbClr val="CC00FF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sz="1600" b="0" i="1" smtClean="0">
                              <a:ln>
                                <a:solidFill>
                                  <a:srgbClr val="CC00FF"/>
                                </a:solidFill>
                              </a:ln>
                              <a:solidFill>
                                <a:srgbClr val="CC00FF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sz="1600" dirty="0">
                  <a:ln>
                    <a:solidFill>
                      <a:srgbClr val="CC00FF"/>
                    </a:solidFill>
                  </a:ln>
                  <a:solidFill>
                    <a:srgbClr val="CC00FF"/>
                  </a:solidFill>
                </a:endParaRPr>
              </a:p>
            </p:txBody>
          </p:sp>
        </mc:Choice>
        <mc:Fallback xmlns="">
          <p:sp>
            <p:nvSpPr>
              <p:cNvPr id="78" name="Прямоугольник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6473" y="340204"/>
                <a:ext cx="731675" cy="55335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Прямоугольник 78"/>
              <p:cNvSpPr/>
              <p:nvPr/>
            </p:nvSpPr>
            <p:spPr>
              <a:xfrm>
                <a:off x="7943921" y="914666"/>
                <a:ext cx="73167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n>
                            <a:solidFill>
                              <a:srgbClr val="CC00FF"/>
                            </a:solidFill>
                          </a:ln>
                          <a:solidFill>
                            <a:srgbClr val="CC00FF"/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ru-RU" sz="1600" i="1">
                          <a:ln>
                            <a:solidFill>
                              <a:srgbClr val="CC00FF"/>
                            </a:solidFill>
                          </a:ln>
                          <a:solidFill>
                            <a:srgbClr val="CC00FF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ru-RU" sz="1600" dirty="0">
                  <a:ln>
                    <a:solidFill>
                      <a:srgbClr val="CC00FF"/>
                    </a:solidFill>
                  </a:ln>
                  <a:solidFill>
                    <a:srgbClr val="CC00FF"/>
                  </a:solidFill>
                </a:endParaRPr>
              </a:p>
            </p:txBody>
          </p:sp>
        </mc:Choice>
        <mc:Fallback xmlns="">
          <p:sp>
            <p:nvSpPr>
              <p:cNvPr id="79" name="Прямоугольник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3921" y="914666"/>
                <a:ext cx="731674" cy="338554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Прямоугольник 81"/>
              <p:cNvSpPr/>
              <p:nvPr/>
            </p:nvSpPr>
            <p:spPr>
              <a:xfrm rot="20848414">
                <a:off x="4672185" y="3497250"/>
                <a:ext cx="14954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n>
                            <a:solidFill>
                              <a:srgbClr val="DE006F"/>
                            </a:solidFill>
                          </a:ln>
                          <a:solidFill>
                            <a:srgbClr val="DE006F"/>
                          </a:solidFill>
                          <a:latin typeface="Cambria Math"/>
                        </a:rPr>
                        <m:t>𝑎</m:t>
                      </m:r>
                      <m:r>
                        <a:rPr lang="ru-RU" i="1">
                          <a:ln>
                            <a:solidFill>
                              <a:srgbClr val="DE006F"/>
                            </a:solidFill>
                          </a:ln>
                          <a:solidFill>
                            <a:srgbClr val="DE006F"/>
                          </a:solidFill>
                          <a:latin typeface="Cambria Math"/>
                        </a:rPr>
                        <m:t>=</m:t>
                      </m:r>
                      <m:r>
                        <a:rPr lang="ru-RU" b="0" i="1" smtClean="0">
                          <a:ln>
                            <a:solidFill>
                              <a:srgbClr val="DE006F"/>
                            </a:solidFill>
                          </a:ln>
                          <a:solidFill>
                            <a:srgbClr val="DE006F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n>
                                <a:solidFill>
                                  <a:srgbClr val="DE006F"/>
                                </a:solidFill>
                              </a:ln>
                              <a:solidFill>
                                <a:srgbClr val="DE006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n>
                                <a:solidFill>
                                  <a:srgbClr val="DE006F"/>
                                </a:solidFill>
                              </a:ln>
                              <a:solidFill>
                                <a:srgbClr val="DE006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n>
                                <a:solidFill>
                                  <a:srgbClr val="DE006F"/>
                                </a:solidFill>
                              </a:ln>
                              <a:solidFill>
                                <a:srgbClr val="DE006F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ru-RU" i="1">
                          <a:ln>
                            <a:solidFill>
                              <a:srgbClr val="DE006F"/>
                            </a:solidFill>
                          </a:ln>
                          <a:solidFill>
                            <a:srgbClr val="DE006F"/>
                          </a:solidFill>
                          <a:latin typeface="Cambria Math"/>
                        </a:rPr>
                        <m:t>−</m:t>
                      </m:r>
                      <m:r>
                        <a:rPr lang="en-US" i="1">
                          <a:ln>
                            <a:solidFill>
                              <a:srgbClr val="DE006F"/>
                            </a:solidFill>
                          </a:ln>
                          <a:solidFill>
                            <a:srgbClr val="DE006F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ru-RU" dirty="0">
                  <a:ln>
                    <a:solidFill>
                      <a:srgbClr val="DE006F"/>
                    </a:solidFill>
                  </a:ln>
                  <a:solidFill>
                    <a:srgbClr val="DE006F"/>
                  </a:solidFill>
                </a:endParaRPr>
              </a:p>
            </p:txBody>
          </p:sp>
        </mc:Choice>
        <mc:Fallback xmlns="">
          <p:sp>
            <p:nvSpPr>
              <p:cNvPr id="82" name="Прямоугольник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848414">
                <a:off x="4672185" y="3497250"/>
                <a:ext cx="1495474" cy="36933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Прямая со стрелкой 82"/>
          <p:cNvCxnSpPr/>
          <p:nvPr/>
        </p:nvCxnSpPr>
        <p:spPr>
          <a:xfrm flipV="1">
            <a:off x="6539975" y="940858"/>
            <a:ext cx="0" cy="1116000"/>
          </a:xfrm>
          <a:prstGeom prst="straightConnector1">
            <a:avLst/>
          </a:prstGeom>
          <a:ln w="12700">
            <a:solidFill>
              <a:srgbClr val="0000FF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Прямоугольник 83"/>
          <p:cNvSpPr/>
          <p:nvPr/>
        </p:nvSpPr>
        <p:spPr>
          <a:xfrm>
            <a:off x="5819993" y="2915652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-6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Прямоугольник 79"/>
              <p:cNvSpPr/>
              <p:nvPr/>
            </p:nvSpPr>
            <p:spPr>
              <a:xfrm>
                <a:off x="8117983" y="1412776"/>
                <a:ext cx="88556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n>
                            <a:solidFill>
                              <a:srgbClr val="CC00FF"/>
                            </a:solidFill>
                          </a:ln>
                          <a:solidFill>
                            <a:srgbClr val="CC00FF"/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ru-RU" sz="1600" i="1">
                          <a:ln>
                            <a:solidFill>
                              <a:srgbClr val="CC00FF"/>
                            </a:solidFill>
                          </a:ln>
                          <a:solidFill>
                            <a:srgbClr val="CC00FF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1600" b="0" i="1" smtClean="0">
                          <a:ln>
                            <a:solidFill>
                              <a:srgbClr val="CC00FF"/>
                            </a:solidFill>
                          </a:ln>
                          <a:solidFill>
                            <a:srgbClr val="CC00FF"/>
                          </a:solidFill>
                          <a:latin typeface="Cambria Math"/>
                        </a:rPr>
                        <m:t>−2</m:t>
                      </m:r>
                    </m:oMath>
                  </m:oMathPara>
                </a14:m>
                <a:endParaRPr lang="ru-RU" sz="1600" dirty="0">
                  <a:ln>
                    <a:solidFill>
                      <a:srgbClr val="CC00FF"/>
                    </a:solidFill>
                  </a:ln>
                  <a:solidFill>
                    <a:srgbClr val="CC00FF"/>
                  </a:solidFill>
                </a:endParaRPr>
              </a:p>
            </p:txBody>
          </p:sp>
        </mc:Choice>
        <mc:Fallback xmlns="">
          <p:sp>
            <p:nvSpPr>
              <p:cNvPr id="80" name="Прямоугольник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7983" y="1412776"/>
                <a:ext cx="885563" cy="338554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Прямая со стрелкой 84"/>
          <p:cNvCxnSpPr/>
          <p:nvPr/>
        </p:nvCxnSpPr>
        <p:spPr>
          <a:xfrm rot="16200000" flipV="1">
            <a:off x="6354032" y="1852163"/>
            <a:ext cx="0" cy="432000"/>
          </a:xfrm>
          <a:prstGeom prst="straightConnector1">
            <a:avLst/>
          </a:prstGeom>
          <a:ln w="12700">
            <a:solidFill>
              <a:srgbClr val="0000FF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flipV="1">
            <a:off x="5292080" y="944768"/>
            <a:ext cx="0" cy="75600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 rot="5400000" flipV="1">
            <a:off x="5724176" y="1268768"/>
            <a:ext cx="0" cy="86400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rot="16200000" flipV="1">
            <a:off x="6390416" y="-1094529"/>
            <a:ext cx="0" cy="3852000"/>
          </a:xfrm>
          <a:prstGeom prst="straightConnector1">
            <a:avLst/>
          </a:prstGeom>
          <a:ln w="19050">
            <a:solidFill>
              <a:srgbClr val="CC00FF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Овал 65"/>
          <p:cNvSpPr/>
          <p:nvPr/>
        </p:nvSpPr>
        <p:spPr>
          <a:xfrm>
            <a:off x="6077878" y="771110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5" name="Прямая со стрелкой 74"/>
          <p:cNvCxnSpPr/>
          <p:nvPr/>
        </p:nvCxnSpPr>
        <p:spPr>
          <a:xfrm rot="5400000" flipV="1">
            <a:off x="6492473" y="-728816"/>
            <a:ext cx="0" cy="3348000"/>
          </a:xfrm>
          <a:prstGeom prst="straightConnector1">
            <a:avLst/>
          </a:prstGeom>
          <a:ln w="19050">
            <a:solidFill>
              <a:srgbClr val="CC00FF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олилиния 51"/>
          <p:cNvSpPr/>
          <p:nvPr/>
        </p:nvSpPr>
        <p:spPr>
          <a:xfrm rot="5400000">
            <a:off x="4187816" y="1355638"/>
            <a:ext cx="3456000" cy="2448000"/>
          </a:xfrm>
          <a:custGeom>
            <a:avLst/>
            <a:gdLst>
              <a:gd name="connsiteX0" fmla="*/ 3509289 w 3509289"/>
              <a:gd name="connsiteY0" fmla="*/ 2171700 h 2171700"/>
              <a:gd name="connsiteX1" fmla="*/ 1623339 w 3509289"/>
              <a:gd name="connsiteY1" fmla="*/ 1851660 h 2171700"/>
              <a:gd name="connsiteX2" fmla="*/ 411759 w 3509289"/>
              <a:gd name="connsiteY2" fmla="*/ 1463040 h 2171700"/>
              <a:gd name="connsiteX3" fmla="*/ 279 w 3509289"/>
              <a:gd name="connsiteY3" fmla="*/ 1074420 h 2171700"/>
              <a:gd name="connsiteX4" fmla="*/ 457479 w 3509289"/>
              <a:gd name="connsiteY4" fmla="*/ 674370 h 2171700"/>
              <a:gd name="connsiteX5" fmla="*/ 1749069 w 3509289"/>
              <a:gd name="connsiteY5" fmla="*/ 308610 h 2171700"/>
              <a:gd name="connsiteX6" fmla="*/ 3509289 w 3509289"/>
              <a:gd name="connsiteY6" fmla="*/ 0 h 217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9289" h="2171700">
                <a:moveTo>
                  <a:pt x="3509289" y="2171700"/>
                </a:moveTo>
                <a:cubicBezTo>
                  <a:pt x="2824441" y="2070735"/>
                  <a:pt x="2139594" y="1969770"/>
                  <a:pt x="1623339" y="1851660"/>
                </a:cubicBezTo>
                <a:cubicBezTo>
                  <a:pt x="1107084" y="1733550"/>
                  <a:pt x="682269" y="1592580"/>
                  <a:pt x="411759" y="1463040"/>
                </a:cubicBezTo>
                <a:cubicBezTo>
                  <a:pt x="141249" y="1333500"/>
                  <a:pt x="-7341" y="1205865"/>
                  <a:pt x="279" y="1074420"/>
                </a:cubicBezTo>
                <a:cubicBezTo>
                  <a:pt x="7899" y="942975"/>
                  <a:pt x="166014" y="802005"/>
                  <a:pt x="457479" y="674370"/>
                </a:cubicBezTo>
                <a:cubicBezTo>
                  <a:pt x="748944" y="546735"/>
                  <a:pt x="1240434" y="421005"/>
                  <a:pt x="1749069" y="308610"/>
                </a:cubicBezTo>
                <a:cubicBezTo>
                  <a:pt x="2257704" y="196215"/>
                  <a:pt x="2883496" y="98107"/>
                  <a:pt x="3509289" y="0"/>
                </a:cubicBezTo>
              </a:path>
            </a:pathLst>
          </a:custGeom>
          <a:noFill/>
          <a:ln w="28575">
            <a:solidFill>
              <a:srgbClr val="DE006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514608" y="2055471"/>
            <a:ext cx="72000" cy="72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 rot="10800000">
            <a:off x="5233383" y="869638"/>
            <a:ext cx="2613184" cy="2412000"/>
          </a:xfrm>
          <a:prstGeom prst="ellipse">
            <a:avLst/>
          </a:prstGeom>
          <a:noFill/>
          <a:ln w="19050"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Прямоугольник 87"/>
              <p:cNvSpPr/>
              <p:nvPr/>
            </p:nvSpPr>
            <p:spPr>
              <a:xfrm>
                <a:off x="5724128" y="1359978"/>
                <a:ext cx="4812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</a:rPr>
                        <m:t>−</m:t>
                      </m:r>
                      <m:r>
                        <a:rPr lang="en-US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ru-RU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8" name="Прямоугольник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1359978"/>
                <a:ext cx="481221" cy="369332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Прямоугольник 88"/>
              <p:cNvSpPr/>
              <p:nvPr/>
            </p:nvSpPr>
            <p:spPr>
              <a:xfrm>
                <a:off x="5753645" y="1809227"/>
                <a:ext cx="4363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</a:rPr>
                        <m:t>−</m:t>
                      </m:r>
                      <m:r>
                        <a:rPr lang="ru-RU" b="0" i="1" dirty="0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ru-RU" dirty="0">
                  <a:ln>
                    <a:solidFill>
                      <a:srgbClr val="0000FF"/>
                    </a:solidFill>
                  </a:ln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9" name="Прямоугольник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3645" y="1809227"/>
                <a:ext cx="436338" cy="369332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Овал 56"/>
          <p:cNvSpPr/>
          <p:nvPr/>
        </p:nvSpPr>
        <p:spPr>
          <a:xfrm>
            <a:off x="6085265" y="917962"/>
            <a:ext cx="90000" cy="90000"/>
          </a:xfrm>
          <a:prstGeom prst="ellipse">
            <a:avLst/>
          </a:prstGeom>
          <a:solidFill>
            <a:schemeClr val="bg1"/>
          </a:solidFill>
          <a:ln>
            <a:solidFill>
              <a:srgbClr val="DE00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5258143" y="1639310"/>
            <a:ext cx="90000" cy="90000"/>
          </a:xfrm>
          <a:prstGeom prst="ellipse">
            <a:avLst/>
          </a:prstGeom>
          <a:solidFill>
            <a:schemeClr val="bg1"/>
          </a:solidFill>
          <a:ln>
            <a:solidFill>
              <a:srgbClr val="DE00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 rot="20676123">
                <a:off x="6688777" y="2071092"/>
                <a:ext cx="245432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600" i="1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1600" i="1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ru-RU" sz="1600" i="1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1600" i="1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1600" i="1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ru-RU" sz="1600" i="1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1600" i="1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d>
                        </m:e>
                        <m:sup>
                          <m:r>
                            <a:rPr lang="en-US" sz="1600" i="1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sz="1600" i="1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10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676123">
                <a:off x="6688777" y="2071092"/>
                <a:ext cx="2454325" cy="338554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Овал 64"/>
          <p:cNvSpPr/>
          <p:nvPr/>
        </p:nvSpPr>
        <p:spPr>
          <a:xfrm>
            <a:off x="6083464" y="3168328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6076265" y="1664816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Прямоугольник 89"/>
              <p:cNvSpPr/>
              <p:nvPr/>
            </p:nvSpPr>
            <p:spPr>
              <a:xfrm>
                <a:off x="107504" y="764704"/>
                <a:ext cx="4441472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Прямые</m:t>
                      </m:r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200" i="1" smtClean="0">
                          <a:ln>
                            <a:solidFill>
                              <a:srgbClr val="CC00FF"/>
                            </a:solidFill>
                          </a:ln>
                          <a:solidFill>
                            <a:srgbClr val="CC00FF"/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ru-RU" sz="2200" i="1">
                          <a:ln>
                            <a:solidFill>
                              <a:srgbClr val="CC00FF"/>
                            </a:solidFill>
                          </a:ln>
                          <a:solidFill>
                            <a:srgbClr val="CC00FF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200" i="1" smtClean="0">
                              <a:ln>
                                <a:solidFill>
                                  <a:srgbClr val="CC00FF"/>
                                </a:solidFill>
                              </a:ln>
                              <a:solidFill>
                                <a:srgbClr val="CC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n>
                                <a:solidFill>
                                  <a:srgbClr val="CC00FF"/>
                                </a:solidFill>
                              </a:ln>
                              <a:solidFill>
                                <a:srgbClr val="CC00FF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200" b="0" i="1" smtClean="0">
                              <a:ln>
                                <a:solidFill>
                                  <a:srgbClr val="CC00FF"/>
                                </a:solidFill>
                              </a:ln>
                              <a:solidFill>
                                <a:srgbClr val="CC00FF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ru-RU" sz="2200" b="0" i="1" smtClean="0">
                          <a:ln>
                            <a:solidFill>
                              <a:srgbClr val="CC00FF"/>
                            </a:solidFill>
                          </a:ln>
                          <a:solidFill>
                            <a:srgbClr val="CC00FF"/>
                          </a:solidFill>
                          <a:latin typeface="Cambria Math"/>
                        </a:rPr>
                        <m:t>  </m:t>
                      </m:r>
                      <m:r>
                        <a:rPr lang="ru-RU" sz="2200" i="1" smtClean="0">
                          <a:latin typeface="Cambria Math"/>
                        </a:rPr>
                        <m:t>должны</m:t>
                      </m:r>
                      <m:r>
                        <a:rPr lang="ru-RU" sz="2200" b="0" i="1" smtClean="0">
                          <a:latin typeface="Cambria Math"/>
                        </a:rPr>
                        <m:t> иметь с</m:t>
                      </m:r>
                    </m:oMath>
                  </m:oMathPara>
                </a14:m>
                <a:endParaRPr lang="ru-RU" sz="22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/>
                        </a:rPr>
                        <m:t>графиком параболы </m:t>
                      </m:r>
                      <m:r>
                        <a:rPr lang="en-US" sz="2200" i="1">
                          <a:ln>
                            <a:solidFill>
                              <a:srgbClr val="DE006F"/>
                            </a:solidFill>
                          </a:ln>
                          <a:solidFill>
                            <a:srgbClr val="DE006F"/>
                          </a:solidFill>
                          <a:latin typeface="Cambria Math"/>
                        </a:rPr>
                        <m:t>𝑎</m:t>
                      </m:r>
                      <m:r>
                        <a:rPr lang="ru-RU" sz="2200" i="1">
                          <a:ln>
                            <a:solidFill>
                              <a:srgbClr val="DE006F"/>
                            </a:solidFill>
                          </a:ln>
                          <a:solidFill>
                            <a:srgbClr val="DE006F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2200" b="0" i="1" smtClean="0">
                          <a:ln>
                            <a:solidFill>
                              <a:srgbClr val="DE006F"/>
                            </a:solidFill>
                          </a:ln>
                          <a:solidFill>
                            <a:srgbClr val="DE006F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200" i="1">
                              <a:ln>
                                <a:solidFill>
                                  <a:srgbClr val="DE006F"/>
                                </a:solidFill>
                              </a:ln>
                              <a:solidFill>
                                <a:srgbClr val="DE006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i="1">
                              <a:ln>
                                <a:solidFill>
                                  <a:srgbClr val="DE006F"/>
                                </a:solidFill>
                              </a:ln>
                              <a:solidFill>
                                <a:srgbClr val="DE006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200" i="1">
                              <a:ln>
                                <a:solidFill>
                                  <a:srgbClr val="DE006F"/>
                                </a:solidFill>
                              </a:ln>
                              <a:solidFill>
                                <a:srgbClr val="DE006F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ru-RU" sz="2200" i="1">
                          <a:ln>
                            <a:solidFill>
                              <a:srgbClr val="DE006F"/>
                            </a:solidFill>
                          </a:ln>
                          <a:solidFill>
                            <a:srgbClr val="DE006F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200" i="1">
                          <a:ln>
                            <a:solidFill>
                              <a:srgbClr val="DE006F"/>
                            </a:solidFill>
                          </a:ln>
                          <a:solidFill>
                            <a:srgbClr val="DE006F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ru-RU" sz="2200" i="1" dirty="0" smtClean="0">
                  <a:ln>
                    <a:solidFill>
                      <a:srgbClr val="DE006F"/>
                    </a:solidFill>
                  </a:ln>
                  <a:solidFill>
                    <a:srgbClr val="DE006F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/>
                        </a:rPr>
                        <m:t>ровно две точки пересечения</m:t>
                      </m:r>
                    </m:oMath>
                  </m:oMathPara>
                </a14:m>
                <a:endParaRPr lang="ru-RU" sz="2200" i="1" dirty="0"/>
              </a:p>
            </p:txBody>
          </p:sp>
        </mc:Choice>
        <mc:Fallback xmlns="">
          <p:sp>
            <p:nvSpPr>
              <p:cNvPr id="90" name="Прямоугольник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764704"/>
                <a:ext cx="4441472" cy="1107996"/>
              </a:xfrm>
              <a:prstGeom prst="rect">
                <a:avLst/>
              </a:prstGeom>
              <a:blipFill rotWithShape="1">
                <a:blip r:embed="rId21"/>
                <a:stretch>
                  <a:fillRect l="-962" b="-27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Прямоугольник 90"/>
              <p:cNvSpPr/>
              <p:nvPr/>
            </p:nvSpPr>
            <p:spPr>
              <a:xfrm>
                <a:off x="107504" y="4725144"/>
                <a:ext cx="8851020" cy="11916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Таким образом,</m:t>
                      </m:r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исходное уравнение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ru-RU" sz="2200" b="0" i="0" smtClean="0">
                          <a:latin typeface="Cambria Math"/>
                        </a:rPr>
                        <m:t>имеет </m:t>
                      </m:r>
                      <m:r>
                        <a:rPr lang="ru-RU" sz="2200" b="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ровно два корня</m:t>
                      </m:r>
                      <m:r>
                        <a:rPr lang="ru-RU" sz="2200" b="0" i="0" smtClean="0">
                          <a:latin typeface="Cambria Math"/>
                        </a:rPr>
                        <m:t> при</m:t>
                      </m:r>
                    </m:oMath>
                  </m:oMathPara>
                </a14:m>
                <a:endParaRPr lang="ru-RU" sz="2200" b="0" i="0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>
                          <a:ln>
                            <a:solidFill>
                              <a:srgbClr val="CC00FF"/>
                            </a:solidFill>
                          </a:ln>
                          <a:solidFill>
                            <a:srgbClr val="CC00FF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∈</m:t>
                      </m:r>
                      <m:d>
                        <m:dPr>
                          <m:ctrlPr>
                            <a:rPr lang="ru-RU" sz="2200" i="1">
                              <a:ln>
                                <a:solidFill>
                                  <a:srgbClr val="CC00FF"/>
                                </a:solidFill>
                              </a:ln>
                              <a:solidFill>
                                <a:srgbClr val="CC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200" i="1">
                              <a:ln>
                                <a:solidFill>
                                  <a:srgbClr val="CC00FF"/>
                                </a:solidFill>
                              </a:ln>
                              <a:solidFill>
                                <a:srgbClr val="CC00FF"/>
                              </a:solidFill>
                              <a:latin typeface="Cambria Math"/>
                              <a:ea typeface="Cambria Math"/>
                            </a:rPr>
                            <m:t>−∞</m:t>
                          </m:r>
                          <m:func>
                            <m:funcPr>
                              <m:ctrlPr>
                                <a:rPr lang="en-US" sz="2200" i="1">
                                  <a:ln>
                                    <a:solidFill>
                                      <a:srgbClr val="CC00FF"/>
                                    </a:solidFill>
                                  </a:ln>
                                  <a:solidFill>
                                    <a:srgbClr val="CC00FF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lang="ru-RU" sz="2200" i="1">
                                  <a:ln>
                                    <a:solidFill>
                                      <a:srgbClr val="CC00FF"/>
                                    </a:solidFill>
                                  </a:ln>
                                  <a:solidFill>
                                    <a:srgbClr val="CC00FF"/>
                                  </a:solidFill>
                                  <a:latin typeface="Cambria Math"/>
                                  <a:ea typeface="Cambria Math"/>
                                </a:rPr>
                                <m:t>;</m:t>
                              </m:r>
                            </m:fName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CC00FF"/>
                                    </a:solidFill>
                                  </a:ln>
                                  <a:solidFill>
                                    <a:srgbClr val="CC00FF"/>
                                  </a:solidFill>
                                  <a:latin typeface="Cambria Math"/>
                                </a:rPr>
                                <m:t>−6</m:t>
                              </m:r>
                            </m:e>
                          </m:func>
                        </m:e>
                      </m:d>
                      <m:r>
                        <a:rPr lang="ru-RU" sz="2200" i="1">
                          <a:latin typeface="Cambria Math"/>
                          <a:ea typeface="Cambria Math"/>
                        </a:rPr>
                        <m:t>∪</m:t>
                      </m:r>
                      <m:d>
                        <m:dPr>
                          <m:ctrlPr>
                            <a:rPr lang="ru-RU" sz="2200" i="1">
                              <a:ln>
                                <a:solidFill>
                                  <a:srgbClr val="CC00FF"/>
                                </a:solidFill>
                              </a:ln>
                              <a:solidFill>
                                <a:srgbClr val="CC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200" i="1">
                              <a:ln>
                                <a:solidFill>
                                  <a:srgbClr val="CC00FF"/>
                                </a:solidFill>
                              </a:ln>
                              <a:solidFill>
                                <a:srgbClr val="CC00FF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200" i="1">
                              <a:ln>
                                <a:solidFill>
                                  <a:srgbClr val="CC00FF"/>
                                </a:solidFill>
                              </a:ln>
                              <a:solidFill>
                                <a:srgbClr val="CC00FF"/>
                              </a:solidFill>
                              <a:latin typeface="Cambria Math"/>
                              <a:ea typeface="Cambria Math"/>
                            </a:rPr>
                            <m:t>6</m:t>
                          </m:r>
                          <m:func>
                            <m:funcPr>
                              <m:ctrlPr>
                                <a:rPr lang="en-US" sz="2200" i="1">
                                  <a:ln>
                                    <a:solidFill>
                                      <a:srgbClr val="CC00FF"/>
                                    </a:solidFill>
                                  </a:ln>
                                  <a:solidFill>
                                    <a:srgbClr val="CC00FF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lang="ru-RU" sz="2200" i="1">
                                  <a:ln>
                                    <a:solidFill>
                                      <a:srgbClr val="CC00FF"/>
                                    </a:solidFill>
                                  </a:ln>
                                  <a:solidFill>
                                    <a:srgbClr val="CC00FF"/>
                                  </a:solidFill>
                                  <a:latin typeface="Cambria Math"/>
                                  <a:ea typeface="Cambria Math"/>
                                </a:rPr>
                                <m:t>;</m:t>
                              </m:r>
                            </m:fName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CC00FF"/>
                                    </a:solidFill>
                                  </a:ln>
                                  <a:solidFill>
                                    <a:srgbClr val="CC00FF"/>
                                  </a:solidFill>
                                  <a:latin typeface="Cambria Math"/>
                                  <a:ea typeface="Cambria Math"/>
                                </a:rPr>
                                <m:t>−2</m:t>
                              </m:r>
                            </m:e>
                          </m:func>
                          <m:r>
                            <a:rPr lang="en-US" sz="2200" i="1">
                              <a:ln>
                                <a:solidFill>
                                  <a:srgbClr val="CC00FF"/>
                                </a:solidFill>
                              </a:ln>
                              <a:solidFill>
                                <a:srgbClr val="CC00FF"/>
                              </a:solidFill>
                              <a:latin typeface="Cambria Math"/>
                            </a:rPr>
                            <m:t>  </m:t>
                          </m:r>
                        </m:e>
                      </m:d>
                      <m:r>
                        <a:rPr lang="ru-RU" sz="2200" i="1">
                          <a:latin typeface="Cambria Math"/>
                          <a:ea typeface="Cambria Math"/>
                        </a:rPr>
                        <m:t>∪</m:t>
                      </m:r>
                      <m:d>
                        <m:dPr>
                          <m:ctrlPr>
                            <a:rPr lang="ru-RU" sz="2200" i="1">
                              <a:ln>
                                <a:solidFill>
                                  <a:srgbClr val="CC00FF"/>
                                </a:solidFill>
                              </a:ln>
                              <a:solidFill>
                                <a:srgbClr val="CC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200" i="1">
                              <a:ln>
                                <a:solidFill>
                                  <a:srgbClr val="CC00FF"/>
                                </a:solidFill>
                              </a:ln>
                              <a:solidFill>
                                <a:srgbClr val="CC00FF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200" i="1">
                              <a:ln>
                                <a:solidFill>
                                  <a:srgbClr val="CC00FF"/>
                                </a:solidFill>
                              </a:ln>
                              <a:solidFill>
                                <a:srgbClr val="CC00FF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2200" i="1">
                                  <a:ln>
                                    <a:solidFill>
                                      <a:srgbClr val="CC00FF"/>
                                    </a:solidFill>
                                  </a:ln>
                                  <a:solidFill>
                                    <a:srgbClr val="CC00FF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lang="ru-RU" sz="2200" i="1">
                                  <a:ln>
                                    <a:solidFill>
                                      <a:srgbClr val="CC00FF"/>
                                    </a:solidFill>
                                  </a:ln>
                                  <a:solidFill>
                                    <a:srgbClr val="CC00FF"/>
                                  </a:solidFill>
                                  <a:latin typeface="Cambria Math"/>
                                  <a:ea typeface="Cambria Math"/>
                                </a:rPr>
                                <m:t>;</m:t>
                              </m:r>
                            </m:fName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CC00FF"/>
                                    </a:solidFill>
                                  </a:ln>
                                  <a:solidFill>
                                    <a:srgbClr val="CC00FF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e>
                          </m:func>
                          <m:r>
                            <a:rPr lang="en-US" sz="2200" i="1">
                              <a:ln>
                                <a:solidFill>
                                  <a:srgbClr val="CC00FF"/>
                                </a:solidFill>
                              </a:ln>
                              <a:solidFill>
                                <a:srgbClr val="CC00FF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ru-RU" sz="2200" i="1">
                          <a:latin typeface="Cambria Math"/>
                          <a:ea typeface="Cambria Math"/>
                        </a:rPr>
                        <m:t>∪</m:t>
                      </m:r>
                      <m:d>
                        <m:dPr>
                          <m:endChr m:val=""/>
                          <m:ctrlPr>
                            <a:rPr lang="ru-RU" sz="2200" i="1">
                              <a:ln>
                                <a:solidFill>
                                  <a:srgbClr val="CC00FF"/>
                                </a:solidFill>
                              </a:ln>
                              <a:solidFill>
                                <a:srgbClr val="CC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ru-RU" sz="2200" i="1">
                              <a:ln>
                                <a:solidFill>
                                  <a:srgbClr val="CC00FF"/>
                                </a:solidFill>
                              </a:ln>
                              <a:solidFill>
                                <a:srgbClr val="CC00FF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e>
                      </m:d>
                      <m:r>
                        <a:rPr lang="ru-RU" sz="2200" i="1">
                          <a:ln>
                            <a:solidFill>
                              <a:srgbClr val="CC00FF"/>
                            </a:solidFill>
                          </a:ln>
                          <a:solidFill>
                            <a:srgbClr val="CC00FF"/>
                          </a:solidFill>
                          <a:latin typeface="Cambria Math"/>
                          <a:ea typeface="Cambria Math"/>
                        </a:rPr>
                        <m:t>;</m:t>
                      </m:r>
                      <m:d>
                        <m:dPr>
                          <m:begChr m:val=""/>
                          <m:ctrlPr>
                            <a:rPr lang="ru-RU" sz="2200" i="1">
                              <a:ln>
                                <a:solidFill>
                                  <a:srgbClr val="CC00FF"/>
                                </a:solidFill>
                              </a:ln>
                              <a:solidFill>
                                <a:srgbClr val="CC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2200" i="1">
                                  <a:ln>
                                    <a:solidFill>
                                      <a:srgbClr val="CC00FF"/>
                                    </a:solidFill>
                                  </a:ln>
                                  <a:solidFill>
                                    <a:srgbClr val="CC00FF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ru-RU" sz="2200" i="1">
                                  <a:ln>
                                    <a:solidFill>
                                      <a:srgbClr val="CC00FF"/>
                                    </a:solidFill>
                                  </a:ln>
                                  <a:solidFill>
                                    <a:srgbClr val="CC00FF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1">
                                  <a:ln>
                                    <a:solidFill>
                                      <a:srgbClr val="CC00FF"/>
                                    </a:solidFill>
                                  </a:ln>
                                  <a:solidFill>
                                    <a:srgbClr val="CC00FF"/>
                                  </a:solidFill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2200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91" name="Прямоугольник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725144"/>
                <a:ext cx="8851020" cy="1191608"/>
              </a:xfrm>
              <a:prstGeom prst="rect">
                <a:avLst/>
              </a:prstGeom>
              <a:blipFill rotWithShape="1">
                <a:blip r:embed="rId22"/>
                <a:stretch>
                  <a:fillRect l="-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Прямоугольник 66"/>
              <p:cNvSpPr/>
              <p:nvPr/>
            </p:nvSpPr>
            <p:spPr>
              <a:xfrm>
                <a:off x="5572026" y="919262"/>
                <a:ext cx="468910" cy="4668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300" b="0" i="1" smtClean="0">
                          <a:ln>
                            <a:solidFill>
                              <a:srgbClr val="DE006F"/>
                            </a:solidFill>
                          </a:ln>
                          <a:solidFill>
                            <a:srgbClr val="DE006F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ru-RU" sz="1300" b="0" i="1" smtClean="0">
                              <a:ln>
                                <a:solidFill>
                                  <a:srgbClr val="DE006F"/>
                                </a:solidFill>
                              </a:ln>
                              <a:solidFill>
                                <a:srgbClr val="DE006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1300" b="0" i="1" smtClean="0">
                              <a:ln>
                                <a:solidFill>
                                  <a:srgbClr val="DE006F"/>
                                </a:solidFill>
                              </a:ln>
                              <a:solidFill>
                                <a:srgbClr val="DE006F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sz="1300" b="0" i="1" smtClean="0">
                              <a:ln>
                                <a:solidFill>
                                  <a:srgbClr val="DE006F"/>
                                </a:solidFill>
                              </a:ln>
                              <a:solidFill>
                                <a:srgbClr val="DE006F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1300" dirty="0">
                  <a:ln>
                    <a:solidFill>
                      <a:srgbClr val="DE006F"/>
                    </a:solidFill>
                  </a:ln>
                  <a:solidFill>
                    <a:srgbClr val="DE006F"/>
                  </a:solidFill>
                </a:endParaRPr>
              </a:p>
            </p:txBody>
          </p:sp>
        </mc:Choice>
        <mc:Fallback xmlns="">
          <p:sp>
            <p:nvSpPr>
              <p:cNvPr id="67" name="Прямоугольник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026" y="919262"/>
                <a:ext cx="468910" cy="466859"/>
              </a:xfrm>
              <a:prstGeom prst="rect">
                <a:avLst/>
              </a:prstGeom>
              <a:blipFill rotWithShape="1">
                <a:blip r:embed="rId2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7" name="Прямая со стрелкой 106"/>
          <p:cNvCxnSpPr/>
          <p:nvPr/>
        </p:nvCxnSpPr>
        <p:spPr>
          <a:xfrm rot="10800000" flipV="1">
            <a:off x="6948264" y="944768"/>
            <a:ext cx="0" cy="230400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Овал 53"/>
          <p:cNvSpPr/>
          <p:nvPr/>
        </p:nvSpPr>
        <p:spPr>
          <a:xfrm>
            <a:off x="6895402" y="3163560"/>
            <a:ext cx="90000" cy="90000"/>
          </a:xfrm>
          <a:prstGeom prst="ellipse">
            <a:avLst/>
          </a:prstGeom>
          <a:solidFill>
            <a:schemeClr val="bg1"/>
          </a:solidFill>
          <a:ln>
            <a:solidFill>
              <a:srgbClr val="DE00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Прямоугольник 108"/>
              <p:cNvSpPr/>
              <p:nvPr/>
            </p:nvSpPr>
            <p:spPr>
              <a:xfrm>
                <a:off x="6848142" y="879110"/>
                <a:ext cx="3658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ru-RU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09" name="Прямоугольник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8142" y="879110"/>
                <a:ext cx="365805" cy="369332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Прямоугольник 109"/>
              <p:cNvSpPr/>
              <p:nvPr/>
            </p:nvSpPr>
            <p:spPr>
              <a:xfrm>
                <a:off x="136666" y="1844824"/>
                <a:ext cx="4106573" cy="21236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Следовательно,</m:t>
                      </m:r>
                      <m:r>
                        <a:rPr lang="ru-RU" sz="2200" i="1" smtClean="0">
                          <a:latin typeface="Cambria Math"/>
                        </a:rPr>
                        <m:t> условие</m:t>
                      </m:r>
                    </m:oMath>
                  </m:oMathPara>
                </a14:m>
                <a:endParaRPr lang="ru-RU" sz="22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i="1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200" i="1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−2</m:t>
                      </m:r>
                      <m:r>
                        <a:rPr lang="en-US" sz="2200" i="1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200" i="1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200" i="1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i="1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200" i="1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+6</m:t>
                      </m:r>
                      <m:r>
                        <a:rPr lang="en-US" sz="2200" i="1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200" i="1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≠</m:t>
                      </m:r>
                      <m:r>
                        <a:rPr lang="ru-RU" sz="2200" i="1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0</m:t>
                      </m:r>
                      <m:r>
                        <a:rPr lang="ru-RU" sz="2200" b="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должно </m:t>
                      </m:r>
                    </m:oMath>
                  </m:oMathPara>
                </a14:m>
                <a:endParaRPr lang="ru-RU" sz="220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быть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ru-RU" sz="2200" b="0" i="1" smtClean="0">
                          <a:latin typeface="Cambria Math"/>
                        </a:rPr>
                        <m:t>выполнено для корней </m:t>
                      </m:r>
                    </m:oMath>
                  </m:oMathPara>
                </a14:m>
                <a:endParaRPr lang="ru-RU" sz="22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/>
                        </a:rPr>
                        <m:t>уравнения </m:t>
                      </m:r>
                      <m:sSup>
                        <m:sSupPr>
                          <m:ctrlPr>
                            <a:rPr lang="en-US" sz="2200" i="1">
                              <a:ln>
                                <a:solidFill>
                                  <a:srgbClr val="DE006F"/>
                                </a:solidFill>
                              </a:ln>
                              <a:solidFill>
                                <a:srgbClr val="DE006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i="1">
                              <a:ln>
                                <a:solidFill>
                                  <a:srgbClr val="DE006F"/>
                                </a:solidFill>
                              </a:ln>
                              <a:solidFill>
                                <a:srgbClr val="DE006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200" i="1">
                              <a:ln>
                                <a:solidFill>
                                  <a:srgbClr val="DE006F"/>
                                </a:solidFill>
                              </a:ln>
                              <a:solidFill>
                                <a:srgbClr val="DE006F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ln>
                            <a:solidFill>
                              <a:srgbClr val="DE006F"/>
                            </a:solidFill>
                          </a:ln>
                          <a:solidFill>
                            <a:srgbClr val="DE006F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200" i="1">
                          <a:ln>
                            <a:solidFill>
                              <a:srgbClr val="DE006F"/>
                            </a:solidFill>
                          </a:ln>
                          <a:solidFill>
                            <a:srgbClr val="DE006F"/>
                          </a:solidFill>
                          <a:latin typeface="Cambria Math"/>
                        </a:rPr>
                        <m:t>𝑥</m:t>
                      </m:r>
                      <m:r>
                        <a:rPr lang="ru-RU" sz="2200" i="1">
                          <a:ln>
                            <a:solidFill>
                              <a:srgbClr val="DE006F"/>
                            </a:solidFill>
                          </a:ln>
                          <a:solidFill>
                            <a:srgbClr val="DE006F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200" i="1">
                          <a:ln>
                            <a:solidFill>
                              <a:srgbClr val="DE006F"/>
                            </a:solidFill>
                          </a:ln>
                          <a:solidFill>
                            <a:srgbClr val="DE006F"/>
                          </a:solidFill>
                          <a:latin typeface="Cambria Math"/>
                        </a:rPr>
                        <m:t>𝑎</m:t>
                      </m:r>
                      <m:r>
                        <a:rPr lang="ru-RU" sz="2200" i="1">
                          <a:ln>
                            <a:solidFill>
                              <a:srgbClr val="DE006F"/>
                            </a:solidFill>
                          </a:ln>
                          <a:solidFill>
                            <a:srgbClr val="DE006F"/>
                          </a:solidFill>
                          <a:latin typeface="Cambria Math"/>
                        </a:rPr>
                        <m:t>=0</m:t>
                      </m:r>
                      <m:r>
                        <a:rPr lang="ru-RU" sz="2200" b="0" i="1" smtClean="0">
                          <a:ln>
                            <a:solidFill>
                              <a:srgbClr val="DE006F"/>
                            </a:solidFill>
                          </a:ln>
                          <a:solidFill>
                            <a:srgbClr val="DE006F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sz="2200" b="0" i="1" dirty="0" smtClean="0">
                  <a:ln>
                    <a:solidFill>
                      <a:srgbClr val="DE006F"/>
                    </a:solidFill>
                  </a:ln>
                  <a:solidFill>
                    <a:srgbClr val="DE006F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>
                          <a:latin typeface="Cambria Math"/>
                        </a:rPr>
                        <m:t>пр</m:t>
                      </m:r>
                      <m:r>
                        <a:rPr lang="ru-RU" sz="2200" b="0" i="1" smtClean="0">
                          <a:latin typeface="Cambria Math"/>
                        </a:rPr>
                        <m:t>и всех </m:t>
                      </m:r>
                      <m:r>
                        <a:rPr lang="en-US" sz="2200" b="0" i="1" smtClean="0">
                          <a:ln>
                            <a:solidFill>
                              <a:srgbClr val="CC00FF"/>
                            </a:solidFill>
                          </a:ln>
                          <a:solidFill>
                            <a:srgbClr val="CC00FF"/>
                          </a:solidFill>
                          <a:latin typeface="Cambria Math"/>
                        </a:rPr>
                        <m:t>𝑎</m:t>
                      </m:r>
                      <m:r>
                        <a:rPr lang="ru-RU" sz="2200" b="0" i="1" smtClean="0">
                          <a:latin typeface="Cambria Math"/>
                        </a:rPr>
                        <m:t>, кроме </m:t>
                      </m:r>
                      <m:r>
                        <a:rPr lang="en-US" sz="2200" b="0" i="1" smtClean="0">
                          <a:ln>
                            <a:solidFill>
                              <a:srgbClr val="CC00FF"/>
                            </a:solidFill>
                          </a:ln>
                          <a:solidFill>
                            <a:srgbClr val="CC00FF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200" b="0" i="1" smtClean="0">
                          <a:ln>
                            <a:solidFill>
                              <a:srgbClr val="CC00FF"/>
                            </a:solidFill>
                          </a:ln>
                          <a:solidFill>
                            <a:srgbClr val="CC00FF"/>
                          </a:solidFill>
                          <a:latin typeface="Cambria Math"/>
                        </a:rPr>
                        <m:t>=−6, </m:t>
                      </m:r>
                    </m:oMath>
                  </m:oMathPara>
                </a14:m>
                <a:endParaRPr lang="ru-RU" sz="22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n>
                            <a:solidFill>
                              <a:srgbClr val="CC00FF"/>
                            </a:solidFill>
                          </a:ln>
                          <a:solidFill>
                            <a:srgbClr val="CC00FF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200" b="0" i="1" smtClean="0">
                          <a:ln>
                            <a:solidFill>
                              <a:srgbClr val="CC00FF"/>
                            </a:solidFill>
                          </a:ln>
                          <a:solidFill>
                            <a:srgbClr val="CC00FF"/>
                          </a:solidFill>
                          <a:latin typeface="Cambria Math"/>
                        </a:rPr>
                        <m:t>=−2, </m:t>
                      </m:r>
                      <m:r>
                        <a:rPr lang="en-US" sz="2200" b="0" i="1" smtClean="0">
                          <a:ln>
                            <a:solidFill>
                              <a:srgbClr val="CC00FF"/>
                            </a:solidFill>
                          </a:ln>
                          <a:solidFill>
                            <a:srgbClr val="CC00FF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200" b="0" i="1" smtClean="0">
                          <a:ln>
                            <a:solidFill>
                              <a:srgbClr val="CC00FF"/>
                            </a:solidFill>
                          </a:ln>
                          <a:solidFill>
                            <a:srgbClr val="CC00FF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ru-RU" sz="2200" i="1" dirty="0">
                  <a:ln>
                    <a:solidFill>
                      <a:srgbClr val="CC00FF"/>
                    </a:solidFill>
                  </a:ln>
                  <a:solidFill>
                    <a:srgbClr val="CC00FF"/>
                  </a:solidFill>
                </a:endParaRPr>
              </a:p>
            </p:txBody>
          </p:sp>
        </mc:Choice>
        <mc:Fallback xmlns="">
          <p:sp>
            <p:nvSpPr>
              <p:cNvPr id="110" name="Прямоугольник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66" y="1844824"/>
                <a:ext cx="4106573" cy="2123658"/>
              </a:xfrm>
              <a:prstGeom prst="rect">
                <a:avLst/>
              </a:prstGeom>
              <a:blipFill rotWithShape="1">
                <a:blip r:embed="rId25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>
                <a:off x="107504" y="16679"/>
                <a:ext cx="3405163" cy="7480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200" b="0" i="1" smtClean="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DE006F"/>
                                    </a:solidFill>
                                  </a:ln>
                                  <a:solidFill>
                                    <a:srgbClr val="DE006F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ru-RU" sz="2200" i="1">
                                  <a:ln>
                                    <a:solidFill>
                                      <a:srgbClr val="DE006F"/>
                                    </a:solidFill>
                                  </a:ln>
                                  <a:solidFill>
                                    <a:srgbClr val="DE006F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DE006F"/>
                                    </a:solidFill>
                                  </a:ln>
                                  <a:solidFill>
                                    <a:srgbClr val="DE006F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200" i="1">
                                      <a:ln>
                                        <a:solidFill>
                                          <a:srgbClr val="DE006F"/>
                                        </a:solidFill>
                                      </a:ln>
                                      <a:solidFill>
                                        <a:srgbClr val="DE006F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n>
                                        <a:solidFill>
                                          <a:srgbClr val="DE006F"/>
                                        </a:solidFill>
                                      </a:ln>
                                      <a:solidFill>
                                        <a:srgbClr val="DE006F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n>
                                        <a:solidFill>
                                          <a:srgbClr val="DE006F"/>
                                        </a:solidFill>
                                      </a:ln>
                                      <a:solidFill>
                                        <a:srgbClr val="DE006F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200" i="1">
                                  <a:ln>
                                    <a:solidFill>
                                      <a:srgbClr val="DE006F"/>
                                    </a:solidFill>
                                  </a:ln>
                                  <a:solidFill>
                                    <a:srgbClr val="DE006F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DE006F"/>
                                    </a:solidFill>
                                  </a:ln>
                                  <a:solidFill>
                                    <a:srgbClr val="DE006F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ru-RU" sz="2200" b="0" i="1" smtClean="0">
                                  <a:ln>
                                    <a:solidFill>
                                      <a:srgbClr val="DE006F"/>
                                    </a:solidFill>
                                  </a:ln>
                                  <a:solidFill>
                                    <a:srgbClr val="DE006F"/>
                                  </a:solidFill>
                                  <a:latin typeface="Cambria Math"/>
                                </a:rPr>
                                <m:t>                        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200" i="1">
                                      <a:ln>
                                        <a:solidFill>
                                          <a:srgbClr val="0000FF"/>
                                        </a:solidFill>
                                      </a:ln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200" i="1">
                                          <a:ln>
                                            <a:solidFill>
                                              <a:srgbClr val="0000FF"/>
                                            </a:solidFill>
                                          </a:ln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rgbClr val="0000FF"/>
                                            </a:solidFill>
                                          </a:ln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rgbClr val="0000FF"/>
                                            </a:solidFill>
                                          </a:ln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200" i="1">
                                      <a:ln>
                                        <a:solidFill>
                                          <a:srgbClr val="0000FF"/>
                                        </a:solidFill>
                                      </a:ln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200" i="1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2200" i="1">
                                      <a:ln>
                                        <a:solidFill>
                                          <a:srgbClr val="0000FF"/>
                                        </a:solidFill>
                                      </a:ln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2200" i="1">
                                          <a:ln>
                                            <a:solidFill>
                                              <a:srgbClr val="0000FF"/>
                                            </a:solidFill>
                                          </a:ln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rgbClr val="0000FF"/>
                                            </a:solidFill>
                                          </a:ln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𝑎</m:t>
                                      </m:r>
                                      <m:r>
                                        <a:rPr lang="ru-RU" sz="2200" i="1">
                                          <a:ln>
                                            <a:solidFill>
                                              <a:srgbClr val="0000FF"/>
                                            </a:solidFill>
                                          </a:ln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rgbClr val="0000FF"/>
                                            </a:solidFill>
                                          </a:ln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200" i="1">
                                      <a:ln>
                                        <a:solidFill>
                                          <a:srgbClr val="0000FF"/>
                                        </a:solidFill>
                                      </a:ln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200" i="1" smtClean="0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≠</m:t>
                              </m:r>
                              <m:r>
                                <a:rPr lang="ru-RU" sz="2200" b="0" i="1" smtClean="0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6679"/>
                <a:ext cx="3405163" cy="748025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Овал 63"/>
          <p:cNvSpPr/>
          <p:nvPr/>
        </p:nvSpPr>
        <p:spPr>
          <a:xfrm>
            <a:off x="6075224" y="908720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16086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000"/>
                            </p:stCondLst>
                            <p:childTnLst>
                              <p:par>
                                <p:cTn id="1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5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500"/>
                            </p:stCondLst>
                            <p:childTnLst>
                              <p:par>
                                <p:cTn id="1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1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1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70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1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500"/>
                            </p:stCondLst>
                            <p:childTnLst>
                              <p:par>
                                <p:cTn id="1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  <p:bldP spid="106" grpId="0"/>
      <p:bldP spid="68" grpId="0"/>
      <p:bldP spid="69" grpId="0"/>
      <p:bldP spid="74" grpId="0"/>
      <p:bldP spid="77" grpId="0"/>
      <p:bldP spid="78" grpId="0"/>
      <p:bldP spid="79" grpId="0"/>
      <p:bldP spid="82" grpId="0"/>
      <p:bldP spid="84" grpId="0"/>
      <p:bldP spid="80" grpId="0"/>
      <p:bldP spid="66" grpId="0" animBg="1"/>
      <p:bldP spid="52" grpId="0" animBg="1"/>
      <p:bldP spid="9" grpId="0" animBg="1"/>
      <p:bldP spid="15" grpId="0" animBg="1"/>
      <p:bldP spid="88" grpId="0"/>
      <p:bldP spid="89" grpId="0"/>
      <p:bldP spid="57" grpId="0" animBg="1"/>
      <p:bldP spid="56" grpId="0" animBg="1"/>
      <p:bldP spid="26" grpId="0"/>
      <p:bldP spid="65" grpId="0" animBg="1"/>
      <p:bldP spid="63" grpId="0" animBg="1"/>
      <p:bldP spid="90" grpId="0"/>
      <p:bldP spid="91" grpId="0"/>
      <p:bldP spid="67" grpId="0"/>
      <p:bldP spid="54" grpId="0" animBg="1"/>
      <p:bldP spid="109" grpId="0"/>
      <p:bldP spid="110" grpId="0"/>
      <p:bldP spid="6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 rot="10800000">
            <a:off x="108504" y="585841"/>
            <a:ext cx="8855983" cy="2880000"/>
          </a:xfrm>
          <a:prstGeom prst="roundRect">
            <a:avLst>
              <a:gd name="adj" fmla="val 12507"/>
            </a:avLst>
          </a:prstGeom>
          <a:solidFill>
            <a:srgbClr val="FFE8C5"/>
          </a:solidFill>
          <a:ln w="28575">
            <a:solidFill>
              <a:srgbClr val="CC33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8786" y="629074"/>
                <a:ext cx="8929718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2200" b="0" i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Последовательность </m:t>
                      </m:r>
                      <m:d>
                        <m:dPr>
                          <m:ctrlPr>
                            <a:rPr lang="ru-RU" sz="2200" b="0" i="1" dirty="0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200" b="0" i="1" dirty="0" smtClean="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dirty="0" smtClean="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200" b="0" i="1" dirty="0" smtClean="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200" b="0" i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 </m:t>
                      </m:r>
                      <m:r>
                        <a:rPr lang="ru-RU" sz="2200" b="0" i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состоит из 100 натуральных чисел. </m:t>
                      </m:r>
                    </m:oMath>
                  </m:oMathPara>
                </a14:m>
                <a:endParaRPr lang="ru-RU" sz="2200" b="0" i="1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Cambria Math"/>
                  <a:ea typeface="Cambria Math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Каждый следующий член последовательности, начиная со второго, </m:t>
                      </m:r>
                    </m:oMath>
                  </m:oMathPara>
                </a14:m>
                <a:endParaRPr lang="ru-RU" sz="2200" b="0" i="1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Cambria Math"/>
                  <a:ea typeface="Cambria Math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либо вдвое меньше предыдущего, либо больше него на 90.</m:t>
                      </m:r>
                    </m:oMath>
                  </m:oMathPara>
                </a14:m>
                <a:endParaRPr lang="ru-RU" sz="2200" b="0" i="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а)</m:t>
                      </m:r>
                      <m:r>
                        <a:rPr lang="ru-RU" sz="2200" b="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 Может ли такая </m:t>
                      </m:r>
                      <m:r>
                        <a:rPr lang="ru-RU" sz="2200" i="1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последовательност</m:t>
                      </m:r>
                      <m:r>
                        <a:rPr lang="ru-RU" sz="2200" b="0" i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ь быть образована ровно</m:t>
                      </m:r>
                    </m:oMath>
                  </m:oMathPara>
                </a14:m>
                <a:endParaRPr lang="ru-RU" sz="2200" b="0" i="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Cambria Math"/>
                  <a:ea typeface="Cambria Math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четырьмя различными числами?</m:t>
                      </m:r>
                    </m:oMath>
                  </m:oMathPara>
                </a14:m>
                <a:endParaRPr lang="ru-RU" sz="2200" b="0" i="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б) Чему может быть равно</m:t>
                      </m:r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ru-RU" sz="2200" i="1" dirty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sz="2200" i="1" dirty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ru-RU" sz="2200" b="0" i="1" dirty="0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  <m:t>100</m:t>
                          </m:r>
                        </m:sub>
                      </m:sSub>
                      <m:r>
                        <a:rPr lang="ru-RU" sz="2200" b="0" i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, если </m:t>
                      </m:r>
                      <m:sSub>
                        <m:sSubPr>
                          <m:ctrlPr>
                            <a:rPr lang="ru-RU" sz="2200" i="1" dirty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sz="2200" i="1" dirty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ru-RU" sz="2200" b="0" i="1" dirty="0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2200" b="0" i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=89</m:t>
                      </m:r>
                      <m:r>
                        <a:rPr lang="ru-RU" sz="2200" b="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?</m:t>
                      </m:r>
                    </m:oMath>
                  </m:oMathPara>
                </a14:m>
                <a:endParaRPr lang="ru-RU" sz="2200" b="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в) </m:t>
                      </m:r>
                      <m:r>
                        <a:rPr lang="ru-RU" sz="2200" b="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Какое наименьшее значение может принимать самое большое</m:t>
                      </m:r>
                    </m:oMath>
                  </m:oMathPara>
                </a14:m>
                <a:endParaRPr lang="ru-RU" sz="2200" b="0" i="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 из чисел в такой </m:t>
                      </m:r>
                      <m:r>
                        <a:rPr lang="ru-RU" sz="2200" i="1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последовательност</m:t>
                      </m:r>
                      <m:r>
                        <a:rPr lang="ru-RU" sz="2200" b="0" i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и</m:t>
                      </m:r>
                      <m:r>
                        <a:rPr lang="ru-RU" sz="2200" b="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?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786" y="629074"/>
                <a:ext cx="8929718" cy="2800767"/>
              </a:xfrm>
              <a:prstGeom prst="rect">
                <a:avLst/>
              </a:prstGeom>
              <a:blipFill rotWithShape="1">
                <a:blip r:embed="rId2"/>
                <a:stretch>
                  <a:fillRect l="-2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75856" y="3574177"/>
            <a:ext cx="200026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Решение .</a:t>
            </a:r>
            <a:endParaRPr kumimoji="0" lang="ru-RU" sz="2200" i="0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76006" y="45785"/>
                <a:ext cx="1894703" cy="430887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Задание </m:t>
                      </m:r>
                      <m:r>
                        <a:rPr lang="ru-RU" sz="2200" i="1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№1</m:t>
                      </m:r>
                      <m:r>
                        <a:rPr lang="ru-RU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9</m:t>
                      </m:r>
                      <m:r>
                        <a:rPr lang="ru-RU" sz="2200" i="1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6006" y="45785"/>
                <a:ext cx="1894703" cy="430887"/>
              </a:xfrm>
              <a:prstGeom prst="rect">
                <a:avLst/>
              </a:prstGeom>
              <a:blipFill rotWithShape="1">
                <a:blip r:embed="rId3"/>
                <a:stretch>
                  <a:fillRect l="-1613" r="-323" b="-10000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108504" y="4149080"/>
                <a:ext cx="9216024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а)</m:t>
                      </m:r>
                      <m:r>
                        <a:rPr lang="ru-RU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  <m:r>
                        <a:rPr lang="ru-RU" sz="2200" b="0" i="1" smtClean="0">
                          <a:latin typeface="Cambria Math"/>
                        </a:rPr>
                        <m:t>На</m:t>
                      </m:r>
                      <m:r>
                        <a:rPr lang="ru-RU" sz="2200" i="1">
                          <a:latin typeface="Cambria Math"/>
                        </a:rPr>
                        <m:t>пример, </m:t>
                      </m:r>
                      <m:r>
                        <a:rPr lang="ru-RU" sz="2200" b="0" i="1" smtClean="0">
                          <a:latin typeface="Cambria Math"/>
                        </a:rPr>
                        <m:t>из </m:t>
                      </m:r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четырех</m:t>
                      </m:r>
                      <m:r>
                        <a:rPr lang="ru-RU" sz="2200" b="0" i="1" smtClean="0">
                          <a:latin typeface="Cambria Math"/>
                        </a:rPr>
                        <m:t> чисел </m:t>
                      </m:r>
                      <m:r>
                        <a:rPr lang="ru-RU" sz="2200" b="0" i="1" smtClean="0">
                          <a:ln>
                            <a:solidFill>
                              <a:srgbClr val="9900FF"/>
                            </a:solidFill>
                          </a:ln>
                          <a:solidFill>
                            <a:srgbClr val="9900FF"/>
                          </a:solidFill>
                          <a:latin typeface="Cambria Math"/>
                        </a:rPr>
                        <m:t>270</m:t>
                      </m:r>
                      <m:r>
                        <a:rPr lang="ru-RU" sz="2200" i="1" smtClean="0">
                          <a:latin typeface="Cambria Math"/>
                        </a:rPr>
                        <m:t>,</m:t>
                      </m:r>
                      <m:r>
                        <a:rPr lang="ru-RU" sz="2200" b="0" i="1" smtClean="0">
                          <a:ln>
                            <a:solidFill>
                              <a:srgbClr val="9900FF"/>
                            </a:solidFill>
                          </a:ln>
                          <a:solidFill>
                            <a:srgbClr val="9900FF"/>
                          </a:solidFill>
                          <a:latin typeface="Cambria Math"/>
                        </a:rPr>
                        <m:t> </m:t>
                      </m:r>
                      <m:r>
                        <a:rPr lang="ru-RU" sz="2200" b="0" i="1" smtClean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latin typeface="Cambria Math"/>
                        </a:rPr>
                        <m:t>360</m:t>
                      </m:r>
                      <m:r>
                        <a:rPr lang="ru-RU" sz="2200" i="1" smtClean="0">
                          <a:latin typeface="Cambria Math"/>
                        </a:rPr>
                        <m:t>,</m:t>
                      </m:r>
                      <m:r>
                        <a:rPr lang="ru-RU" sz="2200" b="0" i="1" smtClean="0">
                          <a:ln>
                            <a:solidFill>
                              <a:srgbClr val="9900FF"/>
                            </a:solidFill>
                          </a:ln>
                          <a:solidFill>
                            <a:srgbClr val="9900FF"/>
                          </a:solidFill>
                          <a:latin typeface="Cambria Math"/>
                        </a:rPr>
                        <m:t> </m:t>
                      </m:r>
                      <m:r>
                        <a:rPr lang="ru-RU" sz="2200" b="0" i="1" smtClean="0">
                          <a:ln>
                            <a:solidFill>
                              <a:srgbClr val="DE006F"/>
                            </a:solidFill>
                          </a:ln>
                          <a:solidFill>
                            <a:srgbClr val="DE006F"/>
                          </a:solidFill>
                          <a:latin typeface="Cambria Math"/>
                        </a:rPr>
                        <m:t>180</m:t>
                      </m:r>
                      <m:r>
                        <a:rPr lang="ru-RU" sz="2200" i="1" smtClean="0">
                          <a:latin typeface="Cambria Math"/>
                        </a:rPr>
                        <m:t>, </m:t>
                      </m:r>
                      <m:r>
                        <a:rPr lang="ru-RU" sz="2200" b="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90  </m:t>
                      </m:r>
                      <m:r>
                        <a:rPr lang="ru-RU" sz="2200" i="1">
                          <a:latin typeface="Cambria Math"/>
                        </a:rPr>
                        <m:t>можно составить,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04" y="4149080"/>
                <a:ext cx="9216024" cy="430887"/>
              </a:xfrm>
              <a:prstGeom prst="rect">
                <a:avLst/>
              </a:prstGeom>
              <a:blipFill rotWithShape="1">
                <a:blip r:embed="rId4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179512" y="4613533"/>
                <a:ext cx="2880320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последовательность</m:t>
                      </m:r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: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613533"/>
                <a:ext cx="2880320" cy="430887"/>
              </a:xfrm>
              <a:prstGeom prst="rect">
                <a:avLst/>
              </a:prstGeom>
              <a:blipFill rotWithShape="1">
                <a:blip r:embed="rId5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179512" y="5063962"/>
                <a:ext cx="4976042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/>
                        </a:rPr>
                        <m:t>удовлетворяющую условиям задачи.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063962"/>
                <a:ext cx="4976042" cy="430887"/>
              </a:xfrm>
              <a:prstGeom prst="rect">
                <a:avLst/>
              </a:prstGeom>
              <a:blipFill rotWithShape="1">
                <a:blip r:embed="rId6"/>
                <a:stretch>
                  <a:fillRect l="-122"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3059832" y="4613533"/>
                <a:ext cx="549945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n>
                            <a:solidFill>
                              <a:srgbClr val="9900FF"/>
                            </a:solidFill>
                          </a:ln>
                          <a:solidFill>
                            <a:srgbClr val="9900FF"/>
                          </a:solidFill>
                          <a:latin typeface="Cambria Math"/>
                        </a:rPr>
                        <m:t>270</m:t>
                      </m:r>
                      <m:r>
                        <a:rPr lang="ru-RU" sz="2200" i="1" smtClean="0">
                          <a:latin typeface="Cambria Math"/>
                        </a:rPr>
                        <m:t>,</m:t>
                      </m:r>
                      <m:r>
                        <a:rPr lang="ru-RU" sz="2200" b="0" i="1" smtClean="0">
                          <a:ln>
                            <a:solidFill>
                              <a:srgbClr val="9900FF"/>
                            </a:solidFill>
                          </a:ln>
                          <a:solidFill>
                            <a:srgbClr val="9900FF"/>
                          </a:solidFill>
                          <a:latin typeface="Cambria Math"/>
                        </a:rPr>
                        <m:t> </m:t>
                      </m:r>
                      <m:r>
                        <a:rPr lang="ru-RU" sz="2200" b="0" i="1" smtClean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latin typeface="Cambria Math"/>
                        </a:rPr>
                        <m:t>360</m:t>
                      </m:r>
                      <m:r>
                        <a:rPr lang="ru-RU" sz="2200" i="1" smtClean="0">
                          <a:latin typeface="Cambria Math"/>
                        </a:rPr>
                        <m:t>,</m:t>
                      </m:r>
                      <m:r>
                        <a:rPr lang="ru-RU" sz="2200" b="0" i="1" smtClean="0">
                          <a:ln>
                            <a:solidFill>
                              <a:srgbClr val="9900FF"/>
                            </a:solidFill>
                          </a:ln>
                          <a:solidFill>
                            <a:srgbClr val="9900FF"/>
                          </a:solidFill>
                          <a:latin typeface="Cambria Math"/>
                        </a:rPr>
                        <m:t> </m:t>
                      </m:r>
                      <m:r>
                        <a:rPr lang="ru-RU" sz="2200" b="0" i="1" smtClean="0">
                          <a:ln>
                            <a:solidFill>
                              <a:srgbClr val="DE006F"/>
                            </a:solidFill>
                          </a:ln>
                          <a:solidFill>
                            <a:srgbClr val="DE006F"/>
                          </a:solidFill>
                          <a:latin typeface="Cambria Math"/>
                        </a:rPr>
                        <m:t>180</m:t>
                      </m:r>
                      <m:r>
                        <a:rPr lang="ru-RU" sz="2200" i="1" smtClean="0">
                          <a:latin typeface="Cambria Math"/>
                        </a:rPr>
                        <m:t>, </m:t>
                      </m:r>
                      <m:r>
                        <a:rPr lang="ru-RU" sz="2200" b="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90</m:t>
                      </m:r>
                      <m:r>
                        <a:rPr lang="ru-RU" sz="2200" i="1" smtClean="0">
                          <a:latin typeface="Cambria Math"/>
                        </a:rPr>
                        <m:t>,</m:t>
                      </m:r>
                      <m:r>
                        <a:rPr lang="ru-RU" sz="2200" b="0" i="1" smtClean="0">
                          <a:ln>
                            <a:solidFill>
                              <a:srgbClr val="9900FF"/>
                            </a:solidFill>
                          </a:ln>
                          <a:solidFill>
                            <a:srgbClr val="9900FF"/>
                          </a:solidFill>
                          <a:latin typeface="Cambria Math"/>
                        </a:rPr>
                        <m:t> </m:t>
                      </m:r>
                      <m:r>
                        <a:rPr lang="ru-RU" sz="2200" b="0" i="1" smtClean="0">
                          <a:ln>
                            <a:solidFill>
                              <a:srgbClr val="DE006F"/>
                            </a:solidFill>
                          </a:ln>
                          <a:solidFill>
                            <a:srgbClr val="DE006F"/>
                          </a:solidFill>
                          <a:latin typeface="Cambria Math"/>
                        </a:rPr>
                        <m:t>180</m:t>
                      </m:r>
                      <m:r>
                        <a:rPr lang="ru-RU" sz="2200" i="1" smtClean="0">
                          <a:latin typeface="Cambria Math"/>
                        </a:rPr>
                        <m:t>,</m:t>
                      </m:r>
                      <m:r>
                        <a:rPr lang="ru-RU" sz="2200" b="0" i="1" smtClean="0">
                          <a:latin typeface="Cambria Math"/>
                        </a:rPr>
                        <m:t> </m:t>
                      </m:r>
                      <m:r>
                        <a:rPr lang="ru-RU" sz="2200" i="1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90</m:t>
                      </m:r>
                      <m:r>
                        <a:rPr lang="ru-RU" sz="2200" i="1">
                          <a:latin typeface="Cambria Math"/>
                        </a:rPr>
                        <m:t>,</m:t>
                      </m:r>
                      <m:r>
                        <a:rPr lang="ru-RU" sz="2200" b="0" i="1" smtClean="0">
                          <a:latin typeface="Cambria Math"/>
                        </a:rPr>
                        <m:t> </m:t>
                      </m:r>
                      <m:r>
                        <a:rPr lang="ru-RU" sz="2200" i="1">
                          <a:ln>
                            <a:solidFill>
                              <a:srgbClr val="DE006F"/>
                            </a:solidFill>
                          </a:ln>
                          <a:solidFill>
                            <a:srgbClr val="DE006F"/>
                          </a:solidFill>
                          <a:latin typeface="Cambria Math"/>
                        </a:rPr>
                        <m:t>180</m:t>
                      </m:r>
                      <m:r>
                        <a:rPr lang="ru-RU" sz="2200" b="0" i="1" smtClean="0">
                          <a:latin typeface="Cambria Math"/>
                        </a:rPr>
                        <m:t>,</m:t>
                      </m:r>
                      <m:r>
                        <a:rPr lang="ru-RU" sz="2200" i="1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latin typeface="Cambria Math"/>
                        </a:rPr>
                        <m:t>360</m:t>
                      </m:r>
                      <m:r>
                        <a:rPr lang="ru-RU" sz="2200" i="1">
                          <a:latin typeface="Cambria Math"/>
                        </a:rPr>
                        <m:t>,</m:t>
                      </m:r>
                      <m:r>
                        <a:rPr lang="ru-RU" sz="2200" b="0" i="1" smtClean="0">
                          <a:latin typeface="Cambria Math"/>
                        </a:rPr>
                        <m:t> </m:t>
                      </m:r>
                      <m:r>
                        <a:rPr lang="ru-RU" sz="2200" i="1" smtClean="0">
                          <a:ln>
                            <a:solidFill>
                              <a:srgbClr val="9900FF"/>
                            </a:solidFill>
                          </a:ln>
                          <a:solidFill>
                            <a:srgbClr val="9900FF"/>
                          </a:solidFill>
                          <a:latin typeface="Cambria Math"/>
                        </a:rPr>
                        <m:t>270</m:t>
                      </m:r>
                      <m:r>
                        <a:rPr lang="ru-RU" sz="2200" i="1">
                          <a:latin typeface="Cambria Math"/>
                        </a:rPr>
                        <m:t>,</m:t>
                      </m:r>
                      <m:r>
                        <a:rPr lang="ru-RU" sz="2200" b="0" i="1" smtClean="0">
                          <a:latin typeface="Cambria Math"/>
                        </a:rPr>
                        <m:t> …,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4613533"/>
                <a:ext cx="5499454" cy="430887"/>
              </a:xfrm>
              <a:prstGeom prst="rect">
                <a:avLst/>
              </a:prstGeom>
              <a:blipFill rotWithShape="1">
                <a:blip r:embed="rId7"/>
                <a:stretch>
                  <a:fillRect l="-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78679" y="5499346"/>
                <a:ext cx="8989769" cy="8463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б) </m:t>
                      </m:r>
                      <m:r>
                        <a:rPr lang="ru-RU" sz="2200" i="1" smtClean="0">
                          <a:latin typeface="Cambria Math"/>
                        </a:rPr>
                        <m:t>Заметим, что</m:t>
                      </m:r>
                      <m:r>
                        <a:rPr lang="ru-RU" sz="2200" b="0" i="1" smtClean="0">
                          <a:latin typeface="Cambria Math"/>
                        </a:rPr>
                        <m:t> в  </m:t>
                      </m:r>
                      <m:r>
                        <a:rPr lang="ru-RU" sz="2200" i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последовательности</m:t>
                      </m:r>
                      <m:r>
                        <a:rPr lang="ru-RU" sz="2200" b="0" i="1" dirty="0" smtClean="0">
                          <a:latin typeface="Cambria Math"/>
                          <a:ea typeface="Cambria Math" pitchFamily="18" charset="0"/>
                        </a:rPr>
                        <m:t> </m:t>
                      </m:r>
                      <m:sSub>
                        <m:sSubPr>
                          <m:ctrlPr>
                            <a:rPr lang="ru-RU" sz="2200" i="1" dirty="0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sz="2200" i="1" dirty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ru-RU" sz="2200" i="1" dirty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2200" i="1" dirty="0">
                          <a:latin typeface="Cambria Math"/>
                          <a:ea typeface="Cambria Math" pitchFamily="18" charset="0"/>
                        </a:rPr>
                        <m:t>=</m:t>
                      </m:r>
                      <m:r>
                        <a:rPr lang="ru-RU" sz="2200" i="1" dirty="0" smtClean="0">
                          <a:ln>
                            <a:solidFill>
                              <a:srgbClr val="9900FF"/>
                            </a:solidFill>
                          </a:ln>
                          <a:solidFill>
                            <a:srgbClr val="9900FF"/>
                          </a:solidFill>
                          <a:latin typeface="Cambria Math"/>
                          <a:ea typeface="Cambria Math" pitchFamily="18" charset="0"/>
                        </a:rPr>
                        <m:t>89</m:t>
                      </m:r>
                      <m:r>
                        <a:rPr lang="ru-RU" sz="2200" i="1" dirty="0" smtClean="0">
                          <a:latin typeface="Cambria Math"/>
                          <a:ea typeface="Cambria Math" pitchFamily="18" charset="0"/>
                        </a:rPr>
                        <m:t>−</m:t>
                      </m:r>
                      <m:r>
                        <a:rPr lang="ru-RU" sz="2200" b="0" i="1" dirty="0" smtClean="0">
                          <a:latin typeface="Cambria Math"/>
                          <a:ea typeface="Cambria Math" pitchFamily="18" charset="0"/>
                        </a:rPr>
                        <m:t>нечетное число, то</m:t>
                      </m:r>
                    </m:oMath>
                  </m:oMathPara>
                </a14:m>
                <a:endParaRPr lang="ru-RU" sz="2200" b="0" i="1" dirty="0" smtClean="0">
                  <a:latin typeface="Cambria Math"/>
                  <a:ea typeface="Cambria Math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200" i="1" dirty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sz="2200" i="1" dirty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ru-RU" sz="2200" b="0" i="1" dirty="0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2200" b="0" i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 </m:t>
                      </m:r>
                      <m:r>
                        <a:rPr lang="ru-RU" sz="2200" b="0" i="1" dirty="0" smtClean="0">
                          <a:latin typeface="Cambria Math"/>
                          <a:ea typeface="Cambria Math" pitchFamily="18" charset="0"/>
                        </a:rPr>
                        <m:t>д</m:t>
                      </m:r>
                      <m:r>
                        <a:rPr lang="ru-RU" sz="2200" i="1" dirty="0" smtClean="0">
                          <a:latin typeface="Cambria Math"/>
                          <a:ea typeface="Cambria Math" pitchFamily="18" charset="0"/>
                        </a:rPr>
                        <m:t>е</m:t>
                      </m:r>
                      <m:r>
                        <a:rPr lang="ru-RU" sz="2200" b="0" i="1" dirty="0" smtClean="0">
                          <a:latin typeface="Cambria Math"/>
                          <a:ea typeface="Cambria Math" pitchFamily="18" charset="0"/>
                        </a:rPr>
                        <m:t>лением </m:t>
                      </m:r>
                      <m:sSub>
                        <m:sSubPr>
                          <m:ctrlPr>
                            <a:rPr lang="ru-RU" sz="2200" i="1" dirty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sz="2200" i="1" dirty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ru-RU" sz="2200" i="1" dirty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2200" b="0" i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 </m:t>
                      </m:r>
                      <m:r>
                        <a:rPr lang="ru-RU" sz="2200" b="0" i="1" dirty="0" smtClean="0">
                          <a:latin typeface="Cambria Math"/>
                          <a:ea typeface="Cambria Math" pitchFamily="18" charset="0"/>
                        </a:rPr>
                        <m:t>на 2 натуральным быть не может.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79" y="5499346"/>
                <a:ext cx="8989769" cy="846386"/>
              </a:xfrm>
              <a:prstGeom prst="rect">
                <a:avLst/>
              </a:prstGeom>
              <a:blipFill rotWithShape="1">
                <a:blip r:embed="rId8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107504" y="6310481"/>
                <a:ext cx="5265480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/>
                          <a:ea typeface="Cambria Math" pitchFamily="18" charset="0"/>
                        </a:rPr>
                        <m:t>Тогда </m:t>
                      </m:r>
                      <m:sSub>
                        <m:sSubPr>
                          <m:ctrlPr>
                            <a:rPr lang="ru-RU" sz="2200" i="1" dirty="0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sz="2200" i="1" dirty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ru-RU" sz="2200" b="0" i="1" dirty="0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2200" b="0" i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 </m:t>
                      </m:r>
                      <m:r>
                        <a:rPr lang="ru-RU" sz="2200" i="1" dirty="0" smtClean="0">
                          <a:latin typeface="Cambria Math"/>
                          <a:ea typeface="Cambria Math" pitchFamily="18" charset="0"/>
                        </a:rPr>
                        <m:t>д</m:t>
                      </m:r>
                      <m:r>
                        <a:rPr lang="ru-RU" sz="2200" b="0" i="1" dirty="0" smtClean="0">
                          <a:latin typeface="Cambria Math"/>
                          <a:ea typeface="Cambria Math" pitchFamily="18" charset="0"/>
                        </a:rPr>
                        <m:t>олжно быть на </m:t>
                      </m:r>
                      <m:r>
                        <a:rPr lang="ru-RU" sz="2200" b="0" i="1" dirty="0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  <a:ea typeface="Cambria Math" pitchFamily="18" charset="0"/>
                        </a:rPr>
                        <m:t>90</m:t>
                      </m:r>
                      <m:r>
                        <a:rPr lang="ru-RU" sz="2200" b="0" i="1" dirty="0" smtClean="0">
                          <a:latin typeface="Cambria Math"/>
                          <a:ea typeface="Cambria Math" pitchFamily="18" charset="0"/>
                        </a:rPr>
                        <m:t> больше</m:t>
                      </m:r>
                      <m:sSub>
                        <m:sSubPr>
                          <m:ctrlPr>
                            <a:rPr lang="ru-RU" sz="2200" i="1" dirty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ru-RU" sz="2200" b="0" i="1" dirty="0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  <m:t> </m:t>
                          </m:r>
                          <m:r>
                            <a:rPr lang="en-US" sz="2200" i="1" dirty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ru-RU" sz="2200" i="1" dirty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2200" b="0" i="1" dirty="0" smtClean="0">
                          <a:latin typeface="Cambria Math"/>
                          <a:ea typeface="Cambria Math" pitchFamily="18" charset="0"/>
                        </a:rPr>
                        <m:t>.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6310481"/>
                <a:ext cx="5265480" cy="430887"/>
              </a:xfrm>
              <a:prstGeom prst="rect">
                <a:avLst/>
              </a:prstGeom>
              <a:blipFill rotWithShape="1">
                <a:blip r:embed="rId9"/>
                <a:stretch>
                  <a:fillRect l="-579" b="-84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745468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  <p:bldP spid="15" grpId="0"/>
      <p:bldP spid="16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07504" y="116632"/>
                <a:ext cx="8937062" cy="8720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/>
                          <a:ea typeface="Cambria Math" pitchFamily="18" charset="0"/>
                        </a:rPr>
                        <m:t>Таким образом, если </m:t>
                      </m:r>
                      <m:sSub>
                        <m:sSubPr>
                          <m:ctrlPr>
                            <a:rPr lang="ru-RU" sz="2200" i="1" dirty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sz="2200" i="1" dirty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ru-RU" sz="2200" i="1" dirty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2200" i="1" dirty="0">
                          <a:latin typeface="Cambria Math"/>
                          <a:ea typeface="Cambria Math" pitchFamily="18" charset="0"/>
                        </a:rPr>
                        <m:t>=</m:t>
                      </m:r>
                      <m:r>
                        <a:rPr lang="ru-RU" sz="2200" i="1" dirty="0" smtClean="0">
                          <a:ln>
                            <a:solidFill>
                              <a:srgbClr val="9900FF"/>
                            </a:solidFill>
                          </a:ln>
                          <a:solidFill>
                            <a:srgbClr val="9900FF"/>
                          </a:solidFill>
                          <a:latin typeface="Cambria Math"/>
                          <a:ea typeface="Cambria Math" pitchFamily="18" charset="0"/>
                        </a:rPr>
                        <m:t>89</m:t>
                      </m:r>
                      <m:r>
                        <a:rPr lang="ru-RU" sz="2200" b="0" i="1" dirty="0" smtClean="0">
                          <a:latin typeface="Cambria Math"/>
                          <a:ea typeface="Cambria Math" pitchFamily="18" charset="0"/>
                        </a:rPr>
                        <m:t>,то все числа в </m:t>
                      </m:r>
                      <m:r>
                        <a:rPr lang="ru-RU" sz="2200" i="1">
                          <a:latin typeface="Cambria Math"/>
                        </a:rPr>
                        <m:t>последовательност</m:t>
                      </m:r>
                      <m:r>
                        <a:rPr lang="ru-RU" sz="2200" b="0" i="1" smtClean="0">
                          <a:latin typeface="Cambria Math"/>
                        </a:rPr>
                        <m:t>и </m:t>
                      </m:r>
                    </m:oMath>
                  </m:oMathPara>
                </a14:m>
                <a:endParaRPr lang="ru-RU" sz="2200" b="0" i="1" dirty="0" smtClean="0">
                  <a:latin typeface="Cambria Math"/>
                </a:endParaRPr>
              </a:p>
              <a:p>
                <a:pPr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/>
                        </a:rPr>
                        <m:t>нечетные и образуют арифметическую прогрессию с разностью </m:t>
                      </m:r>
                      <m:r>
                        <a:rPr lang="ru-RU" sz="2200" b="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90</m:t>
                      </m:r>
                      <m:r>
                        <a:rPr lang="ru-RU" sz="2200" b="0" i="1" dirty="0" smtClean="0">
                          <a:latin typeface="Cambria Math"/>
                          <a:ea typeface="Cambria Math" pitchFamily="18" charset="0"/>
                        </a:rPr>
                        <m:t>.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16632"/>
                <a:ext cx="8937062" cy="87203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259632" y="988666"/>
                <a:ext cx="5446876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200" i="1" dirty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sz="2200" i="1" dirty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ru-RU" sz="2200" i="1" dirty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  <m:t>100</m:t>
                          </m:r>
                        </m:sub>
                      </m:sSub>
                      <m:r>
                        <a:rPr lang="ru-RU" sz="2200" i="1" dirty="0">
                          <a:latin typeface="Cambria Math"/>
                          <a:ea typeface="Cambria Math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200" i="1" dirty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sz="2200" i="1" dirty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ru-RU" sz="2200" i="1" dirty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2200" i="1" dirty="0">
                          <a:latin typeface="Cambria Math"/>
                          <a:ea typeface="Cambria Math" pitchFamily="18" charset="0"/>
                        </a:rPr>
                        <m:t>+</m:t>
                      </m:r>
                      <m:r>
                        <a:rPr lang="ru-RU" sz="2200" i="1" dirty="0" smtClean="0">
                          <a:ln>
                            <a:solidFill>
                              <a:srgbClr val="006666"/>
                            </a:solidFill>
                          </a:ln>
                          <a:solidFill>
                            <a:srgbClr val="006666"/>
                          </a:solidFill>
                          <a:latin typeface="Cambria Math"/>
                          <a:ea typeface="Cambria Math" pitchFamily="18" charset="0"/>
                        </a:rPr>
                        <m:t>9</m:t>
                      </m:r>
                      <m:r>
                        <a:rPr lang="ru-RU" sz="2200" i="1" dirty="0">
                          <a:ln>
                            <a:solidFill>
                              <a:srgbClr val="006666"/>
                            </a:solidFill>
                          </a:ln>
                          <a:solidFill>
                            <a:srgbClr val="006666"/>
                          </a:solidFill>
                          <a:latin typeface="Cambria Math"/>
                          <a:ea typeface="Cambria Math" pitchFamily="18" charset="0"/>
                        </a:rPr>
                        <m:t>9</m:t>
                      </m:r>
                      <m:r>
                        <a:rPr lang="ru-RU" sz="2200" i="1" dirty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ru-RU" sz="2200" i="1" dirty="0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90</m:t>
                      </m:r>
                      <m:r>
                        <a:rPr lang="ru-RU" sz="2200" i="1" dirty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sz="2200" i="1" dirty="0" smtClean="0">
                          <a:ln>
                            <a:solidFill>
                              <a:srgbClr val="9900FF"/>
                            </a:solidFill>
                          </a:ln>
                          <a:solidFill>
                            <a:srgbClr val="9900FF"/>
                          </a:solidFill>
                          <a:latin typeface="Cambria Math"/>
                          <a:ea typeface="Cambria Math"/>
                        </a:rPr>
                        <m:t>89</m:t>
                      </m:r>
                      <m:r>
                        <a:rPr lang="ru-RU" sz="2200" i="1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ru-RU" sz="2200" i="1" dirty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ru-RU" sz="2200" i="1" dirty="0" smtClean="0">
                          <a:ln>
                            <a:solidFill>
                              <a:srgbClr val="006666"/>
                            </a:solidFill>
                          </a:ln>
                          <a:solidFill>
                            <a:srgbClr val="006666"/>
                          </a:solidFill>
                          <a:latin typeface="Cambria Math"/>
                          <a:ea typeface="Cambria Math" pitchFamily="18" charset="0"/>
                        </a:rPr>
                        <m:t>99</m:t>
                      </m:r>
                      <m:r>
                        <a:rPr lang="ru-RU" sz="2200" i="1" dirty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ru-RU" sz="2200" i="1" dirty="0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90</m:t>
                      </m:r>
                      <m:r>
                        <a:rPr lang="ru-RU" sz="2200" i="1" dirty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sz="2200" i="1" dirty="0" smtClean="0">
                          <a:ln>
                            <a:solidFill>
                              <a:srgbClr val="DE006F"/>
                            </a:solidFill>
                          </a:ln>
                          <a:solidFill>
                            <a:srgbClr val="DE006F"/>
                          </a:solidFill>
                          <a:latin typeface="Cambria Math"/>
                          <a:ea typeface="Cambria Math"/>
                        </a:rPr>
                        <m:t>8999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DE006F"/>
                    </a:solidFill>
                  </a:ln>
                  <a:solidFill>
                    <a:srgbClr val="DE006F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988666"/>
                <a:ext cx="5446876" cy="43088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07504" y="1507431"/>
                <a:ext cx="878497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в)</m:t>
                      </m:r>
                      <m:r>
                        <a:rPr lang="ru-RU" sz="2200" b="0" i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  <m:r>
                        <a:rPr lang="ru-RU" sz="220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Какое </m:t>
                      </m:r>
                      <m:r>
                        <a:rPr lang="ru-RU" sz="2200" smtClean="0">
                          <a:ln>
                            <a:solidFill>
                              <a:srgbClr val="DE006F"/>
                            </a:solidFill>
                          </a:ln>
                          <a:solidFill>
                            <a:srgbClr val="DE006F"/>
                          </a:solidFill>
                          <a:latin typeface="Cambria Math"/>
                        </a:rPr>
                        <m:t>наименьшее значение </m:t>
                      </m:r>
                      <m:r>
                        <a:rPr lang="ru-RU" sz="220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может принимать </m:t>
                      </m:r>
                      <m:r>
                        <a:rPr lang="ru-RU" sz="2200" smtClean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Cambria Math"/>
                        </a:rPr>
                        <m:t>самое большое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 из чисел в такой </m:t>
                      </m:r>
                      <m:r>
                        <a:rPr lang="ru-RU" sz="2200" i="1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последовательности</m:t>
                      </m:r>
                      <m:r>
                        <a:rPr lang="ru-RU" sz="220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?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507431"/>
                <a:ext cx="8784976" cy="76944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79512" y="2276872"/>
                <a:ext cx="8998810" cy="8720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По</m:t>
                      </m:r>
                      <m:r>
                        <a:rPr lang="ru-RU" sz="2200" i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следовательность</m:t>
                      </m:r>
                      <m:r>
                        <a:rPr lang="ru-RU" sz="2200" i="1">
                          <a:latin typeface="Cambria Math"/>
                        </a:rPr>
                        <m:t> </m:t>
                      </m:r>
                      <m:r>
                        <a:rPr lang="ru-RU" sz="2200" i="1" smtClean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Cambria Math"/>
                        </a:rPr>
                        <m:t>96</m:t>
                      </m:r>
                      <m:r>
                        <a:rPr lang="ru-RU" sz="2200" i="1">
                          <a:latin typeface="Cambria Math"/>
                        </a:rPr>
                        <m:t>, </m:t>
                      </m:r>
                      <m:r>
                        <a:rPr lang="ru-RU" sz="2200" i="1" smtClean="0">
                          <a:ln>
                            <a:solidFill>
                              <a:srgbClr val="9933FF"/>
                            </a:solidFill>
                          </a:ln>
                          <a:solidFill>
                            <a:srgbClr val="9933FF"/>
                          </a:solidFill>
                          <a:latin typeface="Cambria Math"/>
                        </a:rPr>
                        <m:t>48</m:t>
                      </m:r>
                      <m:r>
                        <a:rPr lang="ru-RU" sz="2200" i="1">
                          <a:latin typeface="Cambria Math"/>
                        </a:rPr>
                        <m:t>, </m:t>
                      </m:r>
                      <m:r>
                        <a:rPr lang="ru-RU" sz="2200" i="1" smtClean="0">
                          <a:ln>
                            <a:solidFill>
                              <a:srgbClr val="000099"/>
                            </a:solidFill>
                          </a:ln>
                          <a:solidFill>
                            <a:srgbClr val="000099"/>
                          </a:solidFill>
                          <a:latin typeface="Cambria Math"/>
                        </a:rPr>
                        <m:t>24</m:t>
                      </m:r>
                      <m:r>
                        <a:rPr lang="ru-RU" sz="2200" i="1">
                          <a:latin typeface="Cambria Math"/>
                        </a:rPr>
                        <m:t>, </m:t>
                      </m:r>
                      <m:r>
                        <a:rPr lang="ru-RU" sz="220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12</m:t>
                      </m:r>
                      <m:r>
                        <a:rPr lang="ru-RU" sz="2200" i="1">
                          <a:latin typeface="Cambria Math"/>
                        </a:rPr>
                        <m:t>, </m:t>
                      </m:r>
                      <m:r>
                        <a:rPr lang="ru-RU" sz="2200" i="1" smtClean="0">
                          <a:ln>
                            <a:solidFill>
                              <a:srgbClr val="3366FF"/>
                            </a:solidFill>
                          </a:ln>
                          <a:solidFill>
                            <a:srgbClr val="3366FF"/>
                          </a:solidFill>
                          <a:latin typeface="Cambria Math"/>
                        </a:rPr>
                        <m:t>6</m:t>
                      </m:r>
                      <m:r>
                        <a:rPr lang="ru-RU" sz="2200" i="1">
                          <a:latin typeface="Cambria Math"/>
                        </a:rPr>
                        <m:t>,</m:t>
                      </m:r>
                      <m:r>
                        <a:rPr lang="ru-RU" sz="2200" b="0" i="1" smtClean="0">
                          <a:latin typeface="Cambria Math"/>
                        </a:rPr>
                        <m:t> </m:t>
                      </m:r>
                      <m:r>
                        <a:rPr lang="ru-RU" sz="2200" i="1" smtClean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Cambria Math"/>
                        </a:rPr>
                        <m:t>96</m:t>
                      </m:r>
                      <m:r>
                        <a:rPr lang="ru-RU" sz="2200" i="1">
                          <a:latin typeface="Cambria Math"/>
                        </a:rPr>
                        <m:t>, </m:t>
                      </m:r>
                      <m:r>
                        <a:rPr lang="ru-RU" sz="2200" i="1" smtClean="0">
                          <a:ln>
                            <a:solidFill>
                              <a:srgbClr val="9933FF"/>
                            </a:solidFill>
                          </a:ln>
                          <a:solidFill>
                            <a:srgbClr val="9933FF"/>
                          </a:solidFill>
                          <a:latin typeface="Cambria Math"/>
                        </a:rPr>
                        <m:t>48</m:t>
                      </m:r>
                      <m:r>
                        <a:rPr lang="ru-RU" sz="2200" i="1">
                          <a:latin typeface="Cambria Math"/>
                        </a:rPr>
                        <m:t>, </m:t>
                      </m:r>
                      <m:r>
                        <a:rPr lang="ru-RU" sz="2200" i="1" smtClean="0">
                          <a:ln>
                            <a:solidFill>
                              <a:srgbClr val="000099"/>
                            </a:solidFill>
                          </a:ln>
                          <a:solidFill>
                            <a:srgbClr val="000099"/>
                          </a:solidFill>
                          <a:latin typeface="Cambria Math"/>
                        </a:rPr>
                        <m:t>24</m:t>
                      </m:r>
                      <m:r>
                        <a:rPr lang="ru-RU" sz="2200" i="1">
                          <a:latin typeface="Cambria Math"/>
                        </a:rPr>
                        <m:t>, </m:t>
                      </m:r>
                      <m:r>
                        <a:rPr lang="ru-RU" sz="220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12</m:t>
                      </m:r>
                      <m:r>
                        <a:rPr lang="ru-RU" sz="2200" i="1">
                          <a:latin typeface="Cambria Math"/>
                        </a:rPr>
                        <m:t>, </m:t>
                      </m:r>
                      <m:r>
                        <a:rPr lang="ru-RU" sz="2200" i="1" smtClean="0">
                          <a:ln>
                            <a:solidFill>
                              <a:srgbClr val="3366FF"/>
                            </a:solidFill>
                          </a:ln>
                          <a:solidFill>
                            <a:srgbClr val="3366FF"/>
                          </a:solidFill>
                          <a:latin typeface="Cambria Math"/>
                        </a:rPr>
                        <m:t>6</m:t>
                      </m:r>
                      <m:r>
                        <a:rPr lang="ru-RU" sz="2200" b="0" i="1" smtClean="0">
                          <a:latin typeface="Cambria Math"/>
                        </a:rPr>
                        <m:t>, …удовлетворяет</m:t>
                      </m:r>
                    </m:oMath>
                  </m:oMathPara>
                </a14:m>
                <a:endParaRPr lang="ru-RU" sz="2200" b="0" i="1" dirty="0" smtClean="0">
                  <a:latin typeface="Cambria Math"/>
                </a:endParaRPr>
              </a:p>
              <a:p>
                <a:pPr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/>
                        </a:rPr>
                        <m:t> условиям задачи, а </m:t>
                      </m:r>
                      <m:r>
                        <a:rPr lang="ru-RU" sz="2200" b="0" i="1" smtClean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Cambria Math"/>
                        </a:rPr>
                        <m:t>самое большое число </m:t>
                      </m:r>
                      <m:r>
                        <a:rPr lang="ru-RU" sz="2200" b="0" i="1" smtClean="0">
                          <a:latin typeface="Cambria Math"/>
                        </a:rPr>
                        <m:t>в ней равно </m:t>
                      </m:r>
                      <m:r>
                        <a:rPr lang="ru-RU" sz="2200" b="0" i="1" smtClean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Cambria Math"/>
                        </a:rPr>
                        <m:t>96</m:t>
                      </m:r>
                      <m:r>
                        <a:rPr lang="ru-RU" sz="2200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200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276872"/>
                <a:ext cx="8998810" cy="87203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79512" y="3140968"/>
                <a:ext cx="8304389" cy="8720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/>
                        </a:rPr>
                        <m:t>Покажем, что </m:t>
                      </m:r>
                      <m:r>
                        <a:rPr lang="ru-RU" sz="2200" b="0" i="1" smtClean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Cambria Math"/>
                        </a:rPr>
                        <m:t>самое большое число </m:t>
                      </m:r>
                      <m:r>
                        <a:rPr lang="ru-RU" sz="2200" b="0" i="1" smtClean="0">
                          <a:latin typeface="Cambria Math"/>
                        </a:rPr>
                        <m:t>в </m:t>
                      </m:r>
                      <m:r>
                        <a:rPr lang="ru-RU" sz="2200" i="1">
                          <a:latin typeface="Cambria Math"/>
                        </a:rPr>
                        <m:t>последовательности</m:t>
                      </m:r>
                      <m:r>
                        <a:rPr lang="ru-RU" sz="2200" b="0" i="1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ru-RU" sz="2200" b="0" i="1" dirty="0" smtClean="0">
                  <a:latin typeface="Cambria Math"/>
                </a:endParaRPr>
              </a:p>
              <a:p>
                <a:pPr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>
                          <a:latin typeface="Cambria Math"/>
                        </a:rPr>
                        <m:t>удовлетворя</m:t>
                      </m:r>
                      <m:r>
                        <a:rPr lang="ru-RU" sz="2200" b="0" i="1" smtClean="0">
                          <a:latin typeface="Cambria Math"/>
                        </a:rPr>
                        <m:t>ющей </m:t>
                      </m:r>
                      <m:r>
                        <a:rPr lang="ru-RU" sz="2200" i="1">
                          <a:latin typeface="Cambria Math"/>
                        </a:rPr>
                        <m:t>условиям задачи,</m:t>
                      </m:r>
                      <m:r>
                        <a:rPr lang="ru-RU" sz="2200" b="0" i="1" smtClean="0">
                          <a:ln>
                            <a:solidFill>
                              <a:srgbClr val="006666"/>
                            </a:solidFill>
                          </a:ln>
                          <a:solidFill>
                            <a:srgbClr val="006666"/>
                          </a:solidFill>
                          <a:latin typeface="Cambria Math"/>
                        </a:rPr>
                        <m:t>не может быть меньше </m:t>
                      </m:r>
                      <m:r>
                        <a:rPr lang="ru-RU" sz="2200" b="0" i="1" smtClean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Cambria Math"/>
                        </a:rPr>
                        <m:t>96</m:t>
                      </m:r>
                      <m:r>
                        <a:rPr lang="ru-RU" sz="2200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200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140968"/>
                <a:ext cx="8304389" cy="87203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56043" y="4026937"/>
                <a:ext cx="8888523" cy="4821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/>
                        </a:rPr>
                        <m:t>Предположим, что все числа в </m:t>
                      </m:r>
                      <m:r>
                        <a:rPr lang="ru-RU" sz="2200" i="1" smtClean="0">
                          <a:latin typeface="Cambria Math"/>
                        </a:rPr>
                        <m:t>последовательности</m:t>
                      </m:r>
                      <m:r>
                        <a:rPr lang="ru-RU" sz="2200" b="0" i="1" smtClean="0">
                          <a:latin typeface="Cambria Math"/>
                        </a:rPr>
                        <m:t>, </m:t>
                      </m:r>
                      <m:r>
                        <a:rPr lang="ru-RU" sz="2200" b="0" i="1" smtClean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latin typeface="Cambria Math"/>
                        </a:rPr>
                        <m:t>меньше</m:t>
                      </m:r>
                      <m:r>
                        <a:rPr lang="ru-RU" sz="2200" b="0" i="1" smtClean="0">
                          <a:ln>
                            <a:solidFill>
                              <a:srgbClr val="006666"/>
                            </a:solidFill>
                          </a:ln>
                          <a:solidFill>
                            <a:srgbClr val="006666"/>
                          </a:solidFill>
                          <a:latin typeface="Cambria Math"/>
                        </a:rPr>
                        <m:t> </m:t>
                      </m:r>
                      <m:r>
                        <a:rPr lang="ru-RU" sz="2200" b="0" i="1" smtClean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Cambria Math"/>
                        </a:rPr>
                        <m:t>96</m:t>
                      </m:r>
                      <m:r>
                        <a:rPr lang="ru-RU" sz="2200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200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43" y="4026937"/>
                <a:ext cx="8888523" cy="48218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156043" y="5342263"/>
                <a:ext cx="8477962" cy="11110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/>
                        </a:rPr>
                        <m:t>Таким образом в </m:t>
                      </m:r>
                      <m:r>
                        <a:rPr lang="ru-RU" sz="2200" i="1">
                          <a:latin typeface="Cambria Math"/>
                        </a:rPr>
                        <m:t>последовательности</m:t>
                      </m:r>
                      <m:r>
                        <a:rPr lang="ru-RU" sz="2200" b="0" i="1" smtClean="0">
                          <a:latin typeface="Cambria Math"/>
                        </a:rPr>
                        <m:t> после каждого числа </m:t>
                      </m:r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𝑎</m:t>
                      </m:r>
                      <m:r>
                        <a:rPr lang="ru-RU" sz="2200" b="0" i="1" smtClean="0">
                          <a:latin typeface="Cambria Math"/>
                        </a:rPr>
                        <m:t>, </m:t>
                      </m:r>
                      <m:r>
                        <a:rPr lang="ru-RU" sz="2200" b="0" i="1" smtClean="0">
                          <a:ln>
                            <a:solidFill>
                              <a:srgbClr val="006666"/>
                            </a:solidFill>
                          </a:ln>
                          <a:solidFill>
                            <a:srgbClr val="006666"/>
                          </a:solidFill>
                          <a:latin typeface="Cambria Math"/>
                        </a:rPr>
                        <m:t>не</m:t>
                      </m:r>
                    </m:oMath>
                  </m:oMathPara>
                </a14:m>
                <a:endParaRPr lang="ru-RU" sz="2200" b="0" i="1" dirty="0" smtClean="0">
                  <a:ln>
                    <a:solidFill>
                      <a:srgbClr val="006666"/>
                    </a:solidFill>
                  </a:ln>
                  <a:solidFill>
                    <a:srgbClr val="006666"/>
                  </a:solidFill>
                  <a:latin typeface="Cambria Math"/>
                </a:endParaRPr>
              </a:p>
              <a:p>
                <a:pPr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n>
                            <a:solidFill>
                              <a:srgbClr val="006666"/>
                            </a:solidFill>
                          </a:ln>
                          <a:solidFill>
                            <a:srgbClr val="006666"/>
                          </a:solidFill>
                          <a:latin typeface="Cambria Math"/>
                        </a:rPr>
                        <m:t> меньшего</m:t>
                      </m:r>
                      <m:r>
                        <a:rPr lang="ru-RU" sz="2200" b="0" i="1" smtClean="0">
                          <a:latin typeface="Cambria Math"/>
                        </a:rPr>
                        <m:t> </m:t>
                      </m:r>
                      <m:r>
                        <a:rPr lang="ru-RU" sz="2200" b="0" i="1" smtClean="0">
                          <a:ln>
                            <a:solidFill>
                              <a:srgbClr val="3366FF"/>
                            </a:solidFill>
                          </a:ln>
                          <a:solidFill>
                            <a:srgbClr val="3366FF"/>
                          </a:solidFill>
                          <a:latin typeface="Cambria Math"/>
                        </a:rPr>
                        <m:t>6</m:t>
                      </m:r>
                      <m:r>
                        <a:rPr lang="ru-RU" sz="2200" b="0" i="1" smtClean="0">
                          <a:latin typeface="Cambria Math"/>
                        </a:rPr>
                        <m:t>, следует число </m:t>
                      </m:r>
                      <m:f>
                        <m:fPr>
                          <m:ctrlPr>
                            <a:rPr lang="ru-RU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200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43" y="5342263"/>
                <a:ext cx="8477962" cy="111107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79512" y="4501182"/>
                <a:ext cx="9178538" cy="8720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/>
                        </a:rPr>
                        <m:t>Заметим, что если прибавить </m:t>
                      </m:r>
                      <m:r>
                        <a:rPr lang="ru-RU" sz="2200" b="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90</m:t>
                      </m:r>
                      <m:r>
                        <a:rPr lang="ru-RU" sz="2200" b="0" i="1" smtClean="0">
                          <a:latin typeface="Cambria Math"/>
                        </a:rPr>
                        <m:t> к числу </m:t>
                      </m:r>
                      <m:r>
                        <a:rPr lang="ru-RU" sz="2200" b="0" i="1" smtClean="0">
                          <a:ln>
                            <a:solidFill>
                              <a:srgbClr val="006666"/>
                            </a:solidFill>
                          </a:ln>
                          <a:solidFill>
                            <a:srgbClr val="006666"/>
                          </a:solidFill>
                          <a:latin typeface="Cambria Math"/>
                        </a:rPr>
                        <m:t>не меньшему </m:t>
                      </m:r>
                      <m:r>
                        <a:rPr lang="ru-RU" sz="2200" b="0" i="1" smtClean="0">
                          <a:ln>
                            <a:solidFill>
                              <a:srgbClr val="3366FF"/>
                            </a:solidFill>
                          </a:ln>
                          <a:solidFill>
                            <a:srgbClr val="3366FF"/>
                          </a:solidFill>
                          <a:latin typeface="Cambria Math"/>
                        </a:rPr>
                        <m:t>6</m:t>
                      </m:r>
                      <m:r>
                        <a:rPr lang="ru-RU" sz="2200" b="0" i="1" smtClean="0">
                          <a:latin typeface="Cambria Math"/>
                        </a:rPr>
                        <m:t>, то получится</m:t>
                      </m:r>
                    </m:oMath>
                  </m:oMathPara>
                </a14:m>
                <a:endParaRPr lang="ru-RU" sz="2200" b="0" i="1" dirty="0" smtClean="0">
                  <a:latin typeface="Cambria Math"/>
                </a:endParaRPr>
              </a:p>
              <a:p>
                <a:pPr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/>
                        </a:rPr>
                        <m:t>число, </m:t>
                      </m:r>
                      <m:r>
                        <a:rPr lang="ru-RU" sz="2200" b="0" i="1" smtClean="0">
                          <a:ln>
                            <a:solidFill>
                              <a:srgbClr val="006666"/>
                            </a:solidFill>
                          </a:ln>
                          <a:solidFill>
                            <a:srgbClr val="006666"/>
                          </a:solidFill>
                          <a:latin typeface="Cambria Math"/>
                        </a:rPr>
                        <m:t>не меньшее </m:t>
                      </m:r>
                      <m:r>
                        <a:rPr lang="ru-RU" sz="2200" b="0" i="1" smtClean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Cambria Math"/>
                        </a:rPr>
                        <m:t>96</m:t>
                      </m:r>
                      <m:r>
                        <a:rPr lang="ru-RU" sz="2200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200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501182"/>
                <a:ext cx="9178538" cy="87203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697583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Скругленный прямоугольник 78"/>
          <p:cNvSpPr/>
          <p:nvPr/>
        </p:nvSpPr>
        <p:spPr>
          <a:xfrm>
            <a:off x="58083" y="535683"/>
            <a:ext cx="9000000" cy="1368000"/>
          </a:xfrm>
          <a:prstGeom prst="roundRect">
            <a:avLst/>
          </a:prstGeom>
          <a:solidFill>
            <a:srgbClr val="FFE8C5"/>
          </a:solidFill>
          <a:ln w="28575">
            <a:solidFill>
              <a:srgbClr val="CC33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2954" y="624296"/>
                <a:ext cx="9107558" cy="1190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) Решите уравнение </m:t>
                      </m:r>
                      <m:func>
                        <m:funcPr>
                          <m:ctrlPr>
                            <a:rPr lang="en-US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200" i="1" smtClean="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sz="2200" b="0" i="0" smtClean="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200" i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rad>
                      <m:func>
                        <m:funcPr>
                          <m:ctrlPr>
                            <a:rPr lang="en-US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b="0" i="0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200" b="0" i="1" smtClean="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0" i="1" smtClean="0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200" b="0" i="1" smtClean="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+1=0</m:t>
                      </m:r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200" b="0" i="1" dirty="0" smtClean="0">
                  <a:latin typeface="Cambria Math"/>
                </a:endParaRPr>
              </a:p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б) Укажите корни этого уравнения, принадлежащие отрезку </m:t>
                      </m:r>
                      <m:d>
                        <m:dPr>
                          <m:begChr m:val="["/>
                          <m:endChr m:val="]"/>
                          <m:ctrlPr>
                            <a:rPr lang="ru-RU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3</m:t>
                              </m:r>
                              <m:r>
                                <a:rPr lang="ru-RU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ru-RU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ru-RU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ru-RU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lang="ru-RU" sz="2200" b="0" i="1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54" y="624296"/>
                <a:ext cx="9107558" cy="1190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541392" y="44624"/>
                <a:ext cx="1894703" cy="430887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Задание </m:t>
                      </m:r>
                      <m:r>
                        <a:rPr lang="ru-RU" sz="2200" i="1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№13.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1392" y="44624"/>
                <a:ext cx="1894703" cy="430887"/>
              </a:xfrm>
              <a:prstGeom prst="rect">
                <a:avLst/>
              </a:prstGeom>
              <a:blipFill rotWithShape="1">
                <a:blip r:embed="rId3"/>
                <a:stretch>
                  <a:fillRect l="-1608" b="-8451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07717" y="2191864"/>
                <a:ext cx="150073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Р</m:t>
                      </m:r>
                      <m:r>
                        <a:rPr lang="ru-RU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ешение.  </m:t>
                      </m:r>
                    </m:oMath>
                  </m:oMathPara>
                </a14:m>
                <a:endParaRPr lang="ru-RU" sz="2200" b="0" i="1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7717" y="2191864"/>
                <a:ext cx="1500732" cy="430887"/>
              </a:xfrm>
              <a:prstGeom prst="rect">
                <a:avLst/>
              </a:prstGeom>
              <a:blipFill rotWithShape="1">
                <a:blip r:embed="rId4"/>
                <a:stretch>
                  <a:fillRect l="-4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412903" y="3327152"/>
                <a:ext cx="4447129" cy="470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/>
                        </a:rPr>
                        <m:t>2</m:t>
                      </m:r>
                      <m:d>
                        <m:d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sz="22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2200" i="1" smtClean="0">
                          <a:latin typeface="Cambria Math"/>
                        </a:rPr>
                        <m:t>+</m:t>
                      </m:r>
                      <m:r>
                        <a:rPr lang="en-US" sz="2200" i="1">
                          <a:latin typeface="Cambria Math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200" i="1" smtClean="0">
                              <a:latin typeface="Cambria Math"/>
                            </a:rPr>
                            <m:t>2</m:t>
                          </m:r>
                        </m:e>
                      </m:rad>
                      <m:func>
                        <m:funcPr>
                          <m:ctrlPr>
                            <a:rPr lang="en-US" sz="22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2200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US" sz="2200" i="1" smtClean="0">
                          <a:latin typeface="Cambria Math"/>
                        </a:rPr>
                        <m:t>+1</m:t>
                      </m:r>
                      <m:r>
                        <a:rPr lang="ru-RU" sz="2200" i="1" smtClean="0">
                          <a:latin typeface="Cambria Math"/>
                        </a:rPr>
                        <m:t>=0;</m:t>
                      </m:r>
                      <m:r>
                        <a:rPr lang="en-US" sz="220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sz="2200" i="1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903" y="3327152"/>
                <a:ext cx="4447129" cy="47083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2205108" y="2659533"/>
                <a:ext cx="4887172" cy="6676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) </m:t>
                      </m:r>
                      <m:func>
                        <m:funcPr>
                          <m:ctrlP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20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sz="220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US" sz="2200" i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+2</m:t>
                      </m:r>
                      <m:rad>
                        <m:radPr>
                          <m:degHide m:val="on"/>
                          <m:ctrlP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rad>
                      <m:func>
                        <m:funcPr>
                          <m:ctrlP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2200" i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+1=0</m:t>
                      </m:r>
                      <m:r>
                        <a:rPr lang="ru-RU" sz="2200" i="1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sz="22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5108" y="2659533"/>
                <a:ext cx="4887172" cy="66761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4652089" y="3316624"/>
                <a:ext cx="4248472" cy="470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/>
                        </a:rPr>
                        <m:t>2</m:t>
                      </m:r>
                      <m:r>
                        <a:rPr lang="en-US" sz="2200" i="1">
                          <a:latin typeface="Cambria Math"/>
                        </a:rPr>
                        <m:t>−2</m:t>
                      </m:r>
                      <m:func>
                        <m:funcPr>
                          <m:ctrlPr>
                            <a:rPr lang="en-US" sz="2200" i="1">
                              <a:latin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sz="220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2200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ru-RU" sz="2200" i="1" smtClean="0">
                          <a:latin typeface="Cambria Math"/>
                        </a:rPr>
                        <m:t>+</m:t>
                      </m:r>
                      <m:r>
                        <a:rPr lang="en-US" sz="2200" i="1">
                          <a:latin typeface="Cambria Math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200" i="1" smtClean="0">
                              <a:latin typeface="Cambria Math"/>
                            </a:rPr>
                            <m:t>2</m:t>
                          </m:r>
                        </m:e>
                      </m:rad>
                      <m:func>
                        <m:funcPr>
                          <m:ctrlPr>
                            <a:rPr lang="en-US" sz="22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2200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US" sz="2200" i="1">
                          <a:latin typeface="Cambria Math"/>
                        </a:rPr>
                        <m:t>+</m:t>
                      </m:r>
                      <m:r>
                        <a:rPr lang="en-US" sz="2200" i="1" smtClean="0">
                          <a:latin typeface="Cambria Math"/>
                        </a:rPr>
                        <m:t>1</m:t>
                      </m:r>
                      <m:r>
                        <a:rPr lang="ru-RU" sz="2200" i="1" smtClean="0">
                          <a:latin typeface="Cambria Math"/>
                        </a:rPr>
                        <m:t>=0;</m:t>
                      </m:r>
                      <m:r>
                        <a:rPr lang="en-US" sz="220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sz="220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089" y="3316624"/>
                <a:ext cx="4248472" cy="47083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2443365" y="3863568"/>
                <a:ext cx="3864076" cy="470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2</m:t>
                      </m:r>
                      <m:func>
                        <m:funcPr>
                          <m:ctrlPr>
                            <a:rPr lang="en-US" sz="2200" i="1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200" i="1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200" i="1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sz="2200" i="1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2200" i="1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ru-RU" sz="2200" b="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200" i="1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sz="2200" i="1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200" i="1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rad>
                      <m:func>
                        <m:funcPr>
                          <m:ctrlPr>
                            <a:rPr lang="en-US" sz="2200" i="1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2200" i="1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ru-RU" sz="2200" b="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+3</m:t>
                      </m:r>
                      <m:r>
                        <a:rPr lang="ru-RU" sz="2200" i="1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=0</m:t>
                      </m:r>
                      <m:r>
                        <a:rPr lang="ru-RU" sz="2200" i="1">
                          <a:latin typeface="Cambria Math"/>
                        </a:rPr>
                        <m:t>;</m:t>
                      </m:r>
                      <m:r>
                        <a:rPr lang="en-US" sz="22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sz="22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3365" y="3863568"/>
                <a:ext cx="3864076" cy="47083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5508102" y="4293096"/>
                <a:ext cx="3456386" cy="564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smtClean="0">
                          <a:ln>
                            <a:solidFill>
                              <a:srgbClr val="0027A4"/>
                            </a:solidFill>
                          </a:ln>
                          <a:solidFill>
                            <a:srgbClr val="0027A4"/>
                          </a:solidFill>
                          <a:latin typeface="Cambria Math"/>
                        </a:rPr>
                        <m:t>𝐷</m:t>
                      </m:r>
                      <m:r>
                        <a:rPr lang="en-US" sz="2200" i="1" smtClean="0">
                          <a:ln>
                            <a:solidFill>
                              <a:srgbClr val="0027A4"/>
                            </a:solidFill>
                          </a:ln>
                          <a:solidFill>
                            <a:srgbClr val="0027A4"/>
                          </a:solidFill>
                          <a:latin typeface="Cambria Math"/>
                        </a:rPr>
                        <m:t>=2+6=8=</m:t>
                      </m:r>
                      <m:sSup>
                        <m:sSupPr>
                          <m:ctrlPr>
                            <a:rPr lang="en-US" sz="2200" i="1" smtClean="0">
                              <a:ln>
                                <a:solidFill>
                                  <a:srgbClr val="0027A4"/>
                                </a:solidFill>
                              </a:ln>
                              <a:solidFill>
                                <a:srgbClr val="0027A4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 smtClean="0">
                                  <a:ln>
                                    <a:solidFill>
                                      <a:srgbClr val="0027A4"/>
                                    </a:solidFill>
                                  </a:ln>
                                  <a:solidFill>
                                    <a:srgbClr val="0027A4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0027A4"/>
                                    </a:solidFill>
                                  </a:ln>
                                  <a:solidFill>
                                    <a:srgbClr val="0027A4"/>
                                  </a:solidFill>
                                  <a:latin typeface="Cambria Math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200" i="1">
                                      <a:ln>
                                        <a:solidFill>
                                          <a:srgbClr val="0027A4"/>
                                        </a:solidFill>
                                      </a:ln>
                                      <a:solidFill>
                                        <a:srgbClr val="0027A4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200" i="1">
                                      <a:ln>
                                        <a:solidFill>
                                          <a:srgbClr val="0027A4"/>
                                        </a:solidFill>
                                      </a:ln>
                                      <a:solidFill>
                                        <a:srgbClr val="0027A4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2200" i="1" smtClean="0">
                              <a:ln>
                                <a:solidFill>
                                  <a:srgbClr val="0027A4"/>
                                </a:solidFill>
                              </a:ln>
                              <a:solidFill>
                                <a:srgbClr val="0027A4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ru-RU" sz="2200" i="1" smtClean="0">
                          <a:latin typeface="Cambria Math"/>
                        </a:rPr>
                        <m:t>;</m:t>
                      </m:r>
                      <m:r>
                        <a:rPr lang="en-US" sz="2200" i="1" smtClean="0">
                          <a:ln>
                            <a:solidFill>
                              <a:srgbClr val="0027A4"/>
                            </a:solidFill>
                          </a:ln>
                          <a:solidFill>
                            <a:srgbClr val="0027A4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sz="2200" i="1" dirty="0" smtClean="0">
                  <a:ln>
                    <a:solidFill>
                      <a:srgbClr val="0027A4"/>
                    </a:solidFill>
                  </a:ln>
                  <a:solidFill>
                    <a:srgbClr val="0027A4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2" y="4293096"/>
                <a:ext cx="3456386" cy="56483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259062" y="5034818"/>
                <a:ext cx="1268874" cy="8034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200" i="1" smtClean="0">
                              <a:ln>
                                <a:solidFill>
                                  <a:srgbClr val="0027A4"/>
                                </a:solidFill>
                              </a:ln>
                              <a:solidFill>
                                <a:srgbClr val="0027A4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200" i="1">
                              <a:ln>
                                <a:solidFill>
                                  <a:srgbClr val="0027A4"/>
                                </a:solidFill>
                              </a:ln>
                              <a:solidFill>
                                <a:srgbClr val="0027A4"/>
                              </a:solidFill>
                              <a:latin typeface="Cambria Math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US" sz="2200" i="1">
                                  <a:ln>
                                    <a:solidFill>
                                      <a:srgbClr val="0027A4"/>
                                    </a:solidFill>
                                  </a:ln>
                                  <a:solidFill>
                                    <a:srgbClr val="0027A4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0027A4"/>
                                    </a:solidFill>
                                  </a:ln>
                                  <a:solidFill>
                                    <a:srgbClr val="0027A4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2200" i="1">
                              <a:ln>
                                <a:solidFill>
                                  <a:srgbClr val="0027A4"/>
                                </a:solidFill>
                              </a:ln>
                              <a:solidFill>
                                <a:srgbClr val="0027A4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200" i="1" smtClean="0">
                          <a:ln>
                            <a:solidFill>
                              <a:srgbClr val="0027A4"/>
                            </a:solidFill>
                          </a:ln>
                          <a:solidFill>
                            <a:srgbClr val="0027A4"/>
                          </a:solidFill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sz="2200" b="0" i="1" smtClean="0">
                          <a:ln>
                            <a:solidFill>
                              <a:srgbClr val="0027A4"/>
                            </a:solidFill>
                          </a:ln>
                          <a:solidFill>
                            <a:srgbClr val="0027A4"/>
                          </a:solidFill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0027A4"/>
                    </a:solidFill>
                  </a:ln>
                  <a:solidFill>
                    <a:srgbClr val="0027A4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9062" y="5034818"/>
                <a:ext cx="1268874" cy="80349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4355976" y="5445224"/>
                <a:ext cx="1652760" cy="8034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⇒</m:t>
                      </m:r>
                      <m:func>
                        <m:funcPr>
                          <m:ctrlPr>
                            <a:rPr lang="en-US" sz="2200" i="1" smtClean="0">
                              <a:ln>
                                <a:solidFill>
                                  <a:srgbClr val="0027A4"/>
                                </a:solidFill>
                              </a:ln>
                              <a:solidFill>
                                <a:srgbClr val="0027A4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2200" b="0" i="1" smtClean="0">
                              <a:ln>
                                <a:solidFill>
                                  <a:srgbClr val="0027A4"/>
                                </a:solidFill>
                              </a:ln>
                              <a:solidFill>
                                <a:srgbClr val="0027A4"/>
                              </a:solidFill>
                              <a:latin typeface="Cambria Math"/>
                            </a:rPr>
                            <m:t>𝑡</m:t>
                          </m:r>
                        </m:fName>
                        <m:e>
                          <m:r>
                            <a:rPr lang="ru-RU" sz="2200" i="1">
                              <a:ln>
                                <a:solidFill>
                                  <a:srgbClr val="0027A4"/>
                                </a:solidFill>
                              </a:ln>
                              <a:solidFill>
                                <a:srgbClr val="0027A4"/>
                              </a:solidFill>
                              <a:latin typeface="Cambria Math"/>
                            </a:rPr>
                            <m:t>=−</m:t>
                          </m:r>
                          <m:f>
                            <m:fPr>
                              <m:ctrlPr>
                                <a:rPr lang="ru-RU" sz="2200" i="1">
                                  <a:ln>
                                    <a:solidFill>
                                      <a:srgbClr val="0027A4"/>
                                    </a:solidFill>
                                  </a:ln>
                                  <a:solidFill>
                                    <a:srgbClr val="0027A4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ru-RU" sz="2200" i="1" smtClean="0">
                                      <a:ln>
                                        <a:solidFill>
                                          <a:srgbClr val="0027A4"/>
                                        </a:solidFill>
                                      </a:ln>
                                      <a:solidFill>
                                        <a:srgbClr val="0027A4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2200" b="0" i="1" smtClean="0">
                                      <a:ln>
                                        <a:solidFill>
                                          <a:srgbClr val="0027A4"/>
                                        </a:solidFill>
                                      </a:ln>
                                      <a:solidFill>
                                        <a:srgbClr val="0027A4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ru-RU" sz="2200" b="0" i="1" smtClean="0">
                                  <a:ln>
                                    <a:solidFill>
                                      <a:srgbClr val="0027A4"/>
                                    </a:solidFill>
                                  </a:ln>
                                  <a:solidFill>
                                    <a:srgbClr val="0027A4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ru-RU" sz="2200" dirty="0">
                  <a:ln>
                    <a:solidFill>
                      <a:srgbClr val="0027A4"/>
                    </a:solidFill>
                  </a:ln>
                  <a:solidFill>
                    <a:srgbClr val="0027A4"/>
                  </a:solidFill>
                </a:endParaRPr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5445224"/>
                <a:ext cx="1652760" cy="80349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Группа 20"/>
          <p:cNvGrpSpPr/>
          <p:nvPr/>
        </p:nvGrpSpPr>
        <p:grpSpPr>
          <a:xfrm flipH="1">
            <a:off x="816880" y="1986916"/>
            <a:ext cx="2170944" cy="649996"/>
            <a:chOff x="545285" y="1626876"/>
            <a:chExt cx="2170944" cy="649996"/>
          </a:xfrm>
        </p:grpSpPr>
        <p:sp>
          <p:nvSpPr>
            <p:cNvPr id="22" name="AutoShape 62"/>
            <p:cNvSpPr>
              <a:spLocks noChangeArrowheads="1"/>
            </p:cNvSpPr>
            <p:nvPr/>
          </p:nvSpPr>
          <p:spPr bwMode="auto">
            <a:xfrm>
              <a:off x="545285" y="1626876"/>
              <a:ext cx="2139252" cy="649996"/>
            </a:xfrm>
            <a:prstGeom prst="wedgeEllipseCallout">
              <a:avLst>
                <a:gd name="adj1" fmla="val -58340"/>
                <a:gd name="adj2" fmla="val 87792"/>
              </a:avLst>
            </a:prstGeom>
            <a:ln>
              <a:solidFill>
                <a:srgbClr val="0000FF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ru-RU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599624" y="1767208"/>
                  <a:ext cx="21166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i="1" smtClean="0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i="1">
                                    <a:ln>
                                      <a:solidFill>
                                        <a:srgbClr val="002060"/>
                                      </a:solidFill>
                                    </a:ln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n>
                                      <a:solidFill>
                                        <a:srgbClr val="002060"/>
                                      </a:solidFill>
                                    </a:ln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en-US">
                                    <a:ln>
                                      <a:solidFill>
                                        <a:srgbClr val="002060"/>
                                      </a:solidFill>
                                    </a:ln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i="1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func>
                        <m:r>
                          <a:rPr lang="en-US" i="1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ru-RU" i="1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</a:rPr>
                          <m:t>1−</m:t>
                        </m:r>
                        <m:func>
                          <m:funcPr>
                            <m:ctrlPr>
                              <a:rPr lang="en-US" i="1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i="1">
                                    <a:ln>
                                      <a:solidFill>
                                        <a:srgbClr val="002060"/>
                                      </a:solidFill>
                                    </a:ln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n>
                                      <a:solidFill>
                                        <a:srgbClr val="002060"/>
                                      </a:solidFill>
                                    </a:ln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US">
                                    <a:ln>
                                      <a:solidFill>
                                        <a:srgbClr val="002060"/>
                                      </a:solidFill>
                                    </a:ln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i="1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func>
                      </m:oMath>
                    </m:oMathPara>
                  </a14:m>
                  <a:endParaRPr lang="ru-RU" i="1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624" y="1767208"/>
                  <a:ext cx="2116605" cy="369332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Группа 26"/>
          <p:cNvGrpSpPr/>
          <p:nvPr/>
        </p:nvGrpSpPr>
        <p:grpSpPr>
          <a:xfrm flipH="1">
            <a:off x="5520654" y="1986916"/>
            <a:ext cx="2219698" cy="649996"/>
            <a:chOff x="545285" y="1626876"/>
            <a:chExt cx="2219698" cy="649996"/>
          </a:xfrm>
        </p:grpSpPr>
        <p:sp>
          <p:nvSpPr>
            <p:cNvPr id="28" name="AutoShape 62"/>
            <p:cNvSpPr>
              <a:spLocks noChangeArrowheads="1"/>
            </p:cNvSpPr>
            <p:nvPr/>
          </p:nvSpPr>
          <p:spPr bwMode="auto">
            <a:xfrm>
              <a:off x="545285" y="1626876"/>
              <a:ext cx="2139252" cy="649996"/>
            </a:xfrm>
            <a:prstGeom prst="wedgeEllipseCallout">
              <a:avLst>
                <a:gd name="adj1" fmla="val 60579"/>
                <a:gd name="adj2" fmla="val 78999"/>
              </a:avLst>
            </a:prstGeom>
            <a:ln>
              <a:solidFill>
                <a:srgbClr val="0000FF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ru-RU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562713" y="1664399"/>
                  <a:ext cx="2202270" cy="56707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i="1" smtClean="0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b="0" i="1" smtClean="0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𝑐𝑜𝑠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 smtClean="0">
                                    <a:ln>
                                      <a:solidFill>
                                        <a:srgbClr val="002060"/>
                                      </a:solidFill>
                                    </a:ln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n>
                                          <a:solidFill>
                                            <a:srgbClr val="002060"/>
                                          </a:solidFill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>
                                        <a:ln>
                                          <a:solidFill>
                                            <a:srgbClr val="002060"/>
                                          </a:solidFill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b="0" i="1">
                                        <a:ln>
                                          <a:solidFill>
                                            <a:srgbClr val="002060"/>
                                          </a:solidFill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b="0" i="1">
                                    <a:ln>
                                      <a:solidFill>
                                        <a:srgbClr val="002060"/>
                                      </a:solidFill>
                                    </a:ln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>
                                    <a:ln>
                                      <a:solidFill>
                                        <a:srgbClr val="002060"/>
                                      </a:solidFill>
                                    </a:ln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r>
                          <a:rPr lang="en-US" b="0" i="1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</a:rPr>
                          <m:t>=</m:t>
                        </m:r>
                        <m:func>
                          <m:funcPr>
                            <m:ctrlPr>
                              <a:rPr lang="en-US" i="1" smtClean="0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b="0" i="1" smtClean="0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b="0" i="1" smtClean="0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func>
                      </m:oMath>
                    </m:oMathPara>
                  </a14:m>
                  <a:endParaRPr lang="ru-RU" i="1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2713" y="1664399"/>
                  <a:ext cx="2202270" cy="567078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29952" y="5034818"/>
                <a:ext cx="3150350" cy="15632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ru-RU" sz="2200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200" b="0" i="1" smtClean="0">
                                  <a:ln>
                                    <a:solidFill>
                                      <a:srgbClr val="0027A4"/>
                                    </a:solidFill>
                                  </a:ln>
                                  <a:solidFill>
                                    <a:srgbClr val="0027A4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200" b="0" i="1" smtClean="0">
                                  <a:ln>
                                    <a:solidFill>
                                      <a:srgbClr val="0027A4"/>
                                    </a:solidFill>
                                  </a:ln>
                                  <a:solidFill>
                                    <a:srgbClr val="0027A4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0027A4"/>
                                    </a:solidFill>
                                  </a:ln>
                                  <a:solidFill>
                                    <a:srgbClr val="0027A4"/>
                                  </a:solidFill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sz="2200" i="1">
                                      <a:ln>
                                        <a:solidFill>
                                          <a:srgbClr val="0027A4"/>
                                        </a:solidFill>
                                      </a:ln>
                                      <a:solidFill>
                                        <a:srgbClr val="0027A4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200" i="1" smtClean="0">
                                          <a:ln>
                                            <a:solidFill>
                                              <a:srgbClr val="0027A4"/>
                                            </a:solidFill>
                                          </a:ln>
                                          <a:solidFill>
                                            <a:srgbClr val="0027A4"/>
                                          </a:solidFill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rgbClr val="0027A4"/>
                                            </a:solidFill>
                                          </a:ln>
                                          <a:solidFill>
                                            <a:srgbClr val="0027A4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rad>
                                  <m:r>
                                    <a:rPr lang="en-US" sz="2200" b="0" i="1" smtClean="0">
                                      <a:ln>
                                        <a:solidFill>
                                          <a:srgbClr val="0027A4"/>
                                        </a:solidFill>
                                      </a:ln>
                                      <a:solidFill>
                                        <a:srgbClr val="0027A4"/>
                                      </a:solidFill>
                                      <a:latin typeface="Cambria Math"/>
                                    </a:rPr>
                                    <m:t>+2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200" i="1">
                                          <a:ln>
                                            <a:solidFill>
                                              <a:srgbClr val="0027A4"/>
                                            </a:solidFill>
                                          </a:ln>
                                          <a:solidFill>
                                            <a:srgbClr val="0027A4"/>
                                          </a:solidFill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rgbClr val="0027A4"/>
                                            </a:solidFill>
                                          </a:ln>
                                          <a:solidFill>
                                            <a:srgbClr val="0027A4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200" b="0" i="1" smtClean="0">
                                      <a:ln>
                                        <a:solidFill>
                                          <a:srgbClr val="0027A4"/>
                                        </a:solidFill>
                                      </a:ln>
                                      <a:solidFill>
                                        <a:srgbClr val="0027A4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200" b="0" i="1" smtClean="0">
                                  <a:ln>
                                    <a:solidFill>
                                      <a:srgbClr val="0027A4"/>
                                    </a:solidFill>
                                  </a:ln>
                                  <a:solidFill>
                                    <a:srgbClr val="0027A4"/>
                                  </a:solidFill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sz="2200" i="1">
                                      <a:ln>
                                        <a:solidFill>
                                          <a:srgbClr val="0027A4"/>
                                        </a:solidFill>
                                      </a:ln>
                                      <a:solidFill>
                                        <a:srgbClr val="0027A4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200" i="1">
                                      <a:ln>
                                        <a:solidFill>
                                          <a:srgbClr val="0027A4"/>
                                        </a:solidFill>
                                      </a:ln>
                                      <a:solidFill>
                                        <a:srgbClr val="0027A4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200" i="1">
                                          <a:ln>
                                            <a:solidFill>
                                              <a:srgbClr val="0027A4"/>
                                            </a:solidFill>
                                          </a:ln>
                                          <a:solidFill>
                                            <a:srgbClr val="0027A4"/>
                                          </a:solidFill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rgbClr val="0027A4"/>
                                            </a:solidFill>
                                          </a:ln>
                                          <a:solidFill>
                                            <a:srgbClr val="0027A4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200" b="0" i="1" smtClean="0">
                                      <a:ln>
                                        <a:solidFill>
                                          <a:srgbClr val="0027A4"/>
                                        </a:solidFill>
                                      </a:ln>
                                      <a:solidFill>
                                        <a:srgbClr val="0027A4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200" b="0" i="1" smtClean="0">
                                  <a:ln>
                                    <a:solidFill>
                                      <a:srgbClr val="0027A4"/>
                                    </a:solidFill>
                                  </a:ln>
                                  <a:solidFill>
                                    <a:srgbClr val="0027A4"/>
                                  </a:solidFill>
                                  <a:latin typeface="Cambria Math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2200" b="0" i="1" smtClean="0">
                                  <a:ln>
                                    <a:solidFill>
                                      <a:srgbClr val="0027A4"/>
                                    </a:solidFill>
                                  </a:ln>
                                  <a:solidFill>
                                    <a:srgbClr val="0027A4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0027A4"/>
                                    </a:solidFill>
                                  </a:ln>
                                  <a:solidFill>
                                    <a:srgbClr val="0027A4"/>
                                  </a:solidFill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sz="2200" i="1">
                                      <a:ln>
                                        <a:solidFill>
                                          <a:srgbClr val="0027A4"/>
                                        </a:solidFill>
                                      </a:ln>
                                      <a:solidFill>
                                        <a:srgbClr val="0027A4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200" i="1">
                                          <a:ln>
                                            <a:solidFill>
                                              <a:srgbClr val="0027A4"/>
                                            </a:solidFill>
                                          </a:ln>
                                          <a:solidFill>
                                            <a:srgbClr val="0027A4"/>
                                          </a:solidFill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rgbClr val="0027A4"/>
                                            </a:solidFill>
                                          </a:ln>
                                          <a:solidFill>
                                            <a:srgbClr val="0027A4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rad>
                                  <m:r>
                                    <a:rPr lang="en-US" sz="2200" b="0" i="1" smtClean="0">
                                      <a:ln>
                                        <a:solidFill>
                                          <a:srgbClr val="0027A4"/>
                                        </a:solidFill>
                                      </a:ln>
                                      <a:solidFill>
                                        <a:srgbClr val="0027A4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n>
                                        <a:solidFill>
                                          <a:srgbClr val="0027A4"/>
                                        </a:solidFill>
                                      </a:ln>
                                      <a:solidFill>
                                        <a:srgbClr val="0027A4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200" i="1">
                                          <a:ln>
                                            <a:solidFill>
                                              <a:srgbClr val="0027A4"/>
                                            </a:solidFill>
                                          </a:ln>
                                          <a:solidFill>
                                            <a:srgbClr val="0027A4"/>
                                          </a:solidFill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rgbClr val="0027A4"/>
                                            </a:solidFill>
                                          </a:ln>
                                          <a:solidFill>
                                            <a:srgbClr val="0027A4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200" i="1">
                                      <a:ln>
                                        <a:solidFill>
                                          <a:srgbClr val="0027A4"/>
                                        </a:solidFill>
                                      </a:ln>
                                      <a:solidFill>
                                        <a:srgbClr val="0027A4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200" i="1">
                                  <a:ln>
                                    <a:solidFill>
                                      <a:srgbClr val="0027A4"/>
                                    </a:solidFill>
                                  </a:ln>
                                  <a:solidFill>
                                    <a:srgbClr val="0027A4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0027A4"/>
                                    </a:solidFill>
                                  </a:ln>
                                  <a:solidFill>
                                    <a:srgbClr val="0027A4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ru-RU" sz="2200" i="1" smtClean="0">
                                      <a:ln>
                                        <a:solidFill>
                                          <a:srgbClr val="0027A4"/>
                                        </a:solidFill>
                                      </a:ln>
                                      <a:solidFill>
                                        <a:srgbClr val="0027A4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200" i="1">
                                          <a:ln>
                                            <a:solidFill>
                                              <a:srgbClr val="0027A4"/>
                                            </a:solidFill>
                                          </a:ln>
                                          <a:solidFill>
                                            <a:srgbClr val="0027A4"/>
                                          </a:solidFill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rgbClr val="0027A4"/>
                                            </a:solidFill>
                                          </a:ln>
                                          <a:solidFill>
                                            <a:srgbClr val="0027A4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200" i="1">
                                      <a:ln>
                                        <a:solidFill>
                                          <a:srgbClr val="0027A4"/>
                                        </a:solidFill>
                                      </a:ln>
                                      <a:solidFill>
                                        <a:srgbClr val="0027A4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eqArr>
                        </m:e>
                      </m:d>
                      <m:r>
                        <a:rPr lang="ru-RU" sz="2200" b="0" i="1" smtClean="0">
                          <a:latin typeface="Cambria Math"/>
                        </a:rPr>
                        <m:t>;</m:t>
                      </m:r>
                      <m:r>
                        <a:rPr lang="en-US" sz="22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sz="2200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952" y="5034818"/>
                <a:ext cx="3150350" cy="1563248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77675" y="4366265"/>
                <a:ext cx="233686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20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2200" i="1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ru-RU" sz="220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ln>
                            <a:solidFill>
                              <a:srgbClr val="0027A4"/>
                            </a:solidFill>
                          </a:ln>
                          <a:solidFill>
                            <a:srgbClr val="0027A4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sz="2200" b="0" i="1" smtClean="0">
                          <a:latin typeface="Cambria Math"/>
                        </a:rPr>
                        <m:t>,</m:t>
                      </m:r>
                      <m:r>
                        <a:rPr lang="en-US" sz="2200" i="1" smtClean="0">
                          <a:latin typeface="Cambria Math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n>
                                <a:solidFill>
                                  <a:srgbClr val="0027A4"/>
                                </a:solidFill>
                              </a:ln>
                              <a:solidFill>
                                <a:srgbClr val="0027A4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n>
                                <a:solidFill>
                                  <a:srgbClr val="0027A4"/>
                                </a:solidFill>
                              </a:ln>
                              <a:solidFill>
                                <a:srgbClr val="0027A4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200" b="0" i="1" smtClean="0">
                          <a:ln>
                            <a:solidFill>
                              <a:srgbClr val="0027A4"/>
                            </a:solidFill>
                          </a:ln>
                          <a:solidFill>
                            <a:srgbClr val="0027A4"/>
                          </a:solidFill>
                          <a:latin typeface="Cambria Math"/>
                          <a:ea typeface="Cambria Math"/>
                        </a:rPr>
                        <m:t>≤1</m:t>
                      </m:r>
                      <m:r>
                        <a:rPr lang="ru-RU" sz="2200" i="1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sz="22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675" y="4366265"/>
                <a:ext cx="2336867" cy="430887"/>
              </a:xfrm>
              <a:prstGeom prst="rect">
                <a:avLst/>
              </a:prstGeom>
              <a:blipFill rotWithShape="1">
                <a:blip r:embed="rId23"/>
                <a:stretch>
                  <a:fillRect l="-261" b="-14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678205" y="4334403"/>
                <a:ext cx="2829899" cy="470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smtClean="0">
                          <a:ln>
                            <a:solidFill>
                              <a:srgbClr val="0027A4"/>
                            </a:solidFill>
                          </a:ln>
                          <a:solidFill>
                            <a:srgbClr val="0027A4"/>
                          </a:solidFill>
                          <a:latin typeface="Cambria Math"/>
                        </a:rPr>
                        <m:t>2</m:t>
                      </m:r>
                      <m:sSup>
                        <m:sSupPr>
                          <m:ctrlPr>
                            <a:rPr lang="en-US" sz="2200" i="1" smtClean="0">
                              <a:ln>
                                <a:solidFill>
                                  <a:srgbClr val="0027A4"/>
                                </a:solidFill>
                              </a:ln>
                              <a:solidFill>
                                <a:srgbClr val="0027A4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n>
                                <a:solidFill>
                                  <a:srgbClr val="0027A4"/>
                                </a:solidFill>
                              </a:ln>
                              <a:solidFill>
                                <a:srgbClr val="0027A4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sz="2200" b="0" i="1" smtClean="0">
                              <a:ln>
                                <a:solidFill>
                                  <a:srgbClr val="0027A4"/>
                                </a:solidFill>
                              </a:ln>
                              <a:solidFill>
                                <a:srgbClr val="0027A4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ru-RU" sz="2200" b="0" i="1" smtClean="0">
                          <a:ln>
                            <a:solidFill>
                              <a:srgbClr val="0027A4"/>
                            </a:solidFill>
                          </a:ln>
                          <a:solidFill>
                            <a:srgbClr val="0027A4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200" i="1">
                          <a:ln>
                            <a:solidFill>
                              <a:srgbClr val="0027A4"/>
                            </a:solidFill>
                          </a:ln>
                          <a:solidFill>
                            <a:srgbClr val="0027A4"/>
                          </a:solidFill>
                          <a:latin typeface="Cambria Math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sz="2200" i="1">
                              <a:ln>
                                <a:solidFill>
                                  <a:srgbClr val="0027A4"/>
                                </a:solidFill>
                              </a:ln>
                              <a:solidFill>
                                <a:srgbClr val="0027A4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200" i="1">
                              <a:ln>
                                <a:solidFill>
                                  <a:srgbClr val="0027A4"/>
                                </a:solidFill>
                              </a:ln>
                              <a:solidFill>
                                <a:srgbClr val="0027A4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a:rPr lang="en-US" sz="2200" b="0" i="1" smtClean="0">
                          <a:ln>
                            <a:solidFill>
                              <a:srgbClr val="0027A4"/>
                            </a:solidFill>
                          </a:ln>
                          <a:solidFill>
                            <a:srgbClr val="0027A4"/>
                          </a:solidFill>
                          <a:latin typeface="Cambria Math"/>
                        </a:rPr>
                        <m:t>𝑡</m:t>
                      </m:r>
                      <m:r>
                        <a:rPr lang="ru-RU" sz="2200" b="0" i="1" smtClean="0">
                          <a:ln>
                            <a:solidFill>
                              <a:srgbClr val="0027A4"/>
                            </a:solidFill>
                          </a:ln>
                          <a:solidFill>
                            <a:srgbClr val="0027A4"/>
                          </a:solidFill>
                          <a:latin typeface="Cambria Math"/>
                        </a:rPr>
                        <m:t>+3</m:t>
                      </m:r>
                      <m:r>
                        <a:rPr lang="ru-RU" sz="2200" i="1">
                          <a:ln>
                            <a:solidFill>
                              <a:srgbClr val="0027A4"/>
                            </a:solidFill>
                          </a:ln>
                          <a:solidFill>
                            <a:srgbClr val="0027A4"/>
                          </a:solidFill>
                          <a:latin typeface="Cambria Math"/>
                        </a:rPr>
                        <m:t>=0;</m:t>
                      </m:r>
                      <m:r>
                        <a:rPr lang="en-US" sz="2200" i="1">
                          <a:ln>
                            <a:solidFill>
                              <a:srgbClr val="0027A4"/>
                            </a:solidFill>
                          </a:ln>
                          <a:solidFill>
                            <a:srgbClr val="0027A4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sz="2200" i="1" dirty="0">
                  <a:ln>
                    <a:solidFill>
                      <a:srgbClr val="0027A4"/>
                    </a:solidFill>
                  </a:ln>
                  <a:solidFill>
                    <a:srgbClr val="0027A4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8205" y="4334403"/>
                <a:ext cx="2829899" cy="470835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156176" y="5445224"/>
                <a:ext cx="2129301" cy="8471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/>
                        </a:rPr>
                        <m:t>⇒</m:t>
                      </m:r>
                      <m:func>
                        <m:funcPr>
                          <m:ctrlPr>
                            <a:rPr lang="en-US" sz="220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2200" i="1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ru-RU" sz="2200" i="1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=−</m:t>
                          </m:r>
                          <m:f>
                            <m:fPr>
                              <m:ctrlPr>
                                <a:rPr lang="ru-RU" sz="2200" i="1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ru-RU" sz="2200" i="1" smtClean="0">
                                      <a:ln>
                                        <a:solidFill>
                                          <a:srgbClr val="0000FF"/>
                                        </a:solidFill>
                                      </a:ln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2200" b="0" i="1" smtClean="0">
                                      <a:ln>
                                        <a:solidFill>
                                          <a:srgbClr val="0000FF"/>
                                        </a:solidFill>
                                      </a:ln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ru-RU" sz="2200" b="0" i="1" smtClean="0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ru-RU" sz="2200" dirty="0">
                  <a:ln>
                    <a:solidFill>
                      <a:srgbClr val="3366FF"/>
                    </a:solidFill>
                  </a:ln>
                  <a:solidFill>
                    <a:srgbClr val="3366FF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5445224"/>
                <a:ext cx="2129301" cy="847155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800010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6" grpId="0"/>
      <p:bldP spid="77" grpId="0"/>
      <p:bldP spid="80" grpId="0"/>
      <p:bldP spid="81" grpId="0"/>
      <p:bldP spid="100" grpId="0"/>
      <p:bldP spid="53" grpId="0"/>
      <p:bldP spid="105" grpId="0"/>
      <p:bldP spid="31" grpId="0"/>
      <p:bldP spid="32" grpId="0"/>
      <p:bldP spid="33" grpId="0"/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51365" y="116632"/>
                <a:ext cx="4276620" cy="4821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/>
                        </a:rPr>
                        <m:t>Предположим, что </m:t>
                      </m:r>
                      <m:sSub>
                        <m:sSubPr>
                          <m:ctrlPr>
                            <a:rPr lang="ru-RU" sz="2200" i="1" dirty="0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sz="2200" i="1" dirty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200" b="0" i="1" dirty="0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200" b="0" i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 </m:t>
                      </m:r>
                      <m:r>
                        <a:rPr lang="ru-RU" sz="2200" i="1" dirty="0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ea typeface="Cambria Math" pitchFamily="18" charset="0"/>
                        </a:rPr>
                        <m:t>нечетное</m:t>
                      </m:r>
                      <m:r>
                        <a:rPr lang="ru-RU" sz="2200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200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65" y="116632"/>
                <a:ext cx="4276620" cy="48218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4355976" y="116632"/>
                <a:ext cx="4752528" cy="4821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/>
                        </a:rPr>
                        <m:t>Тогда </m:t>
                      </m:r>
                      <m:sSub>
                        <m:sSubPr>
                          <m:ctrlPr>
                            <a:rPr lang="ru-RU" sz="2200" i="1" dirty="0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sz="2200" i="1" dirty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200" b="0" i="1" dirty="0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  <m:t>𝑖</m:t>
                          </m:r>
                          <m:r>
                            <a:rPr lang="ru-RU" sz="2200" b="0" i="1" dirty="0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  <m:t>+2</m:t>
                          </m:r>
                        </m:sub>
                      </m:sSub>
                      <m:r>
                        <a:rPr lang="ru-RU" sz="2200" i="1" dirty="0" smtClean="0">
                          <a:latin typeface="Cambria Math"/>
                          <a:ea typeface="Cambria Math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200" i="1" dirty="0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sz="2200" i="1" dirty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200" b="0" i="1" dirty="0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200" i="1" dirty="0" smtClean="0">
                          <a:latin typeface="Cambria Math"/>
                          <a:ea typeface="Cambria Math" pitchFamily="18" charset="0"/>
                        </a:rPr>
                        <m:t>+180</m:t>
                      </m:r>
                      <m:r>
                        <a:rPr lang="ru-RU" sz="2200" i="1" dirty="0" smtClean="0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sz="2200" b="0" i="1" dirty="0" smtClean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Cambria Math"/>
                          <a:ea typeface="Cambria Math"/>
                        </a:rPr>
                        <m:t>96</m:t>
                      </m:r>
                      <m:r>
                        <a:rPr lang="ru-RU" sz="2200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200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116632"/>
                <a:ext cx="4752528" cy="4821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07504" y="598815"/>
                <a:ext cx="7162248" cy="4821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/>
                        </a:rPr>
                        <m:t>Следовательно при </m:t>
                      </m:r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sz="2200" b="0" i="1" smtClean="0">
                          <a:latin typeface="Cambria Math"/>
                        </a:rPr>
                        <m:t> ≤</m:t>
                      </m:r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98</m:t>
                      </m:r>
                      <m:r>
                        <a:rPr lang="en-US" sz="2200" b="0" i="1" smtClean="0">
                          <a:latin typeface="Cambria Math"/>
                        </a:rPr>
                        <m:t> число </m:t>
                      </m:r>
                      <m:sSub>
                        <m:sSubPr>
                          <m:ctrlPr>
                            <a:rPr lang="ru-RU" sz="2200" i="1" dirty="0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sz="2200" i="1" dirty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200" i="1" dirty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  <m:t>𝑖</m:t>
                          </m:r>
                        </m:sub>
                      </m:sSub>
                      <m:r>
                        <a:rPr lang="ru-RU" sz="2200" b="0" i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 </m:t>
                      </m:r>
                      <m:r>
                        <a:rPr lang="ru-RU" sz="2200" i="1" dirty="0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 pitchFamily="18" charset="0"/>
                        </a:rPr>
                        <m:t>четное</m:t>
                      </m:r>
                      <m:r>
                        <a:rPr lang="ru-RU" sz="2200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200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598815"/>
                <a:ext cx="7162248" cy="4821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07504" y="1052736"/>
                <a:ext cx="6332747" cy="4821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/>
                        </a:rPr>
                        <m:t>Рассмотрим наименьшее </m:t>
                      </m:r>
                      <m:r>
                        <a:rPr lang="en-US" sz="2200" b="0" i="1" smtClean="0">
                          <a:ln>
                            <a:solidFill>
                              <a:srgbClr val="0066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Cambria Math"/>
                        </a:rPr>
                        <m:t>𝑘</m:t>
                      </m:r>
                      <m:r>
                        <a:rPr lang="ru-RU" sz="2200" b="0" i="1" smtClean="0">
                          <a:latin typeface="Cambria Math"/>
                        </a:rPr>
                        <m:t>, для которого </m:t>
                      </m:r>
                      <m:sSub>
                        <m:sSubPr>
                          <m:ctrlPr>
                            <a:rPr lang="ru-RU" sz="2200" b="0" i="1" smtClean="0">
                              <a:ln>
                                <a:solidFill>
                                  <a:srgbClr val="006600"/>
                                </a:solidFill>
                              </a:ln>
                              <a:solidFill>
                                <a:srgbClr val="0066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n>
                                <a:solidFill>
                                  <a:srgbClr val="006600"/>
                                </a:solidFill>
                              </a:ln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200" b="0" i="1" smtClean="0">
                              <a:ln>
                                <a:solidFill>
                                  <a:srgbClr val="006600"/>
                                </a:solidFill>
                              </a:ln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sz="2200" b="0" i="1" smtClean="0">
                          <a:ln>
                            <a:solidFill>
                              <a:srgbClr val="3366FF"/>
                            </a:solidFill>
                          </a:ln>
                          <a:solidFill>
                            <a:srgbClr val="3366FF"/>
                          </a:solidFill>
                          <a:latin typeface="Cambria Math"/>
                          <a:ea typeface="Cambria Math"/>
                        </a:rPr>
                        <m:t>6</m:t>
                      </m:r>
                      <m:r>
                        <a:rPr lang="ru-RU" sz="2200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200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052736"/>
                <a:ext cx="6332747" cy="48218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51365" y="1484784"/>
                <a:ext cx="5928161" cy="4882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/>
                        </a:rPr>
                        <m:t>Заметим, что</m:t>
                      </m:r>
                      <m:r>
                        <a:rPr lang="en-US" sz="2200" b="0" i="1" smtClean="0">
                          <a:latin typeface="Cambria Math"/>
                        </a:rPr>
                        <m:t> </m:t>
                      </m:r>
                      <m:r>
                        <a:rPr lang="en-US" sz="2200" b="0" i="1" smtClean="0">
                          <a:ln>
                            <a:solidFill>
                              <a:srgbClr val="0066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Cambria Math"/>
                        </a:rPr>
                        <m:t>𝑘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200" b="0" i="1" smtClean="0">
                          <a:ln>
                            <a:solidFill>
                              <a:srgbClr val="0066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Cambria Math"/>
                          <a:ea typeface="Cambria Math"/>
                        </a:rPr>
                        <m:t>7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поскольку </m:t>
                      </m:r>
                      <m:sSub>
                        <m:sSubPr>
                          <m:ctrlPr>
                            <a:rPr lang="ru-RU" sz="2200" b="0" i="1" smtClean="0">
                              <a:ln>
                                <a:solidFill>
                                  <a:srgbClr val="006600"/>
                                </a:solidFill>
                              </a:ln>
                              <a:solidFill>
                                <a:srgbClr val="0066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n>
                                <a:solidFill>
                                  <a:srgbClr val="006600"/>
                                </a:solidFill>
                              </a:ln>
                              <a:solidFill>
                                <a:srgbClr val="006600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200" b="0" i="1" smtClean="0">
                              <a:ln>
                                <a:solidFill>
                                  <a:srgbClr val="006600"/>
                                </a:solidFill>
                              </a:ln>
                              <a:solidFill>
                                <a:srgbClr val="0066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200" b="0" i="1" smtClean="0">
                              <a:ln>
                                <a:solidFill>
                                  <a:srgbClr val="006600"/>
                                </a:solidFill>
                              </a:ln>
                              <a:solidFill>
                                <a:srgbClr val="0066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n>
                                <a:solidFill>
                                  <a:srgbClr val="006600"/>
                                </a:solidFill>
                              </a:ln>
                              <a:solidFill>
                                <a:srgbClr val="0066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2200" b="0" i="1" smtClean="0">
                              <a:ln>
                                <a:solidFill>
                                  <a:srgbClr val="006600"/>
                                </a:solidFill>
                              </a:ln>
                              <a:solidFill>
                                <a:srgbClr val="006600"/>
                              </a:solidFill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US" sz="2200" b="0" i="1" smtClean="0">
                              <a:ln>
                                <a:solidFill>
                                  <a:srgbClr val="006600"/>
                                </a:solidFill>
                              </a:ln>
                              <a:solidFill>
                                <a:srgbClr val="006600"/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ru-RU" sz="2200" i="1" smtClean="0">
                              <a:ln>
                                <a:solidFill>
                                  <a:srgbClr val="006600"/>
                                </a:solidFill>
                              </a:ln>
                              <a:solidFill>
                                <a:srgbClr val="0066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n>
                                <a:solidFill>
                                  <a:srgbClr val="006600"/>
                                </a:solidFill>
                              </a:ln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200" i="1">
                              <a:ln>
                                <a:solidFill>
                                  <a:srgbClr val="006600"/>
                                </a:solidFill>
                              </a:ln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ru-RU" sz="2200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200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65" y="1484784"/>
                <a:ext cx="5928161" cy="4882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07504" y="1916832"/>
                <a:ext cx="5819622" cy="4821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/>
                        </a:rPr>
                        <m:t>Разберем случаи различных значений </m:t>
                      </m:r>
                      <m:sSub>
                        <m:sSubPr>
                          <m:ctrlPr>
                            <a:rPr lang="ru-RU" sz="2200" b="0" i="1" smtClean="0">
                              <a:ln>
                                <a:solidFill>
                                  <a:srgbClr val="006600"/>
                                </a:solidFill>
                              </a:ln>
                              <a:solidFill>
                                <a:srgbClr val="0066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n>
                                <a:solidFill>
                                  <a:srgbClr val="006600"/>
                                </a:solidFill>
                              </a:ln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200" b="0" i="1" smtClean="0">
                              <a:ln>
                                <a:solidFill>
                                  <a:srgbClr val="006600"/>
                                </a:solidFill>
                              </a:ln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ru-RU" sz="2200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200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916832"/>
                <a:ext cx="5819622" cy="48218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151365" y="2276872"/>
                <a:ext cx="8869864" cy="8720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Поскольку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200" i="1" smtClean="0">
                          <a:ln>
                            <a:solidFill>
                              <a:srgbClr val="0066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Cambria Math"/>
                        </a:rPr>
                        <m:t>𝑘</m:t>
                      </m:r>
                      <m:r>
                        <a:rPr lang="en-US" sz="2200" i="1" smtClean="0">
                          <a:ln>
                            <a:solidFill>
                              <a:srgbClr val="0066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Cambria Math"/>
                        </a:rPr>
                        <m:t>+20≤27&lt;98, будем рассматривать только случаи, </m:t>
                      </m:r>
                    </m:oMath>
                  </m:oMathPara>
                </a14:m>
                <a:endParaRPr lang="ru-RU" sz="2200" i="1" dirty="0" smtClean="0">
                  <a:latin typeface="Cambria Math"/>
                  <a:ea typeface="Cambria Math"/>
                </a:endParaRPr>
              </a:p>
              <a:p>
                <a:pPr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когда числа </m:t>
                      </m:r>
                      <m:sSub>
                        <m:sSubPr>
                          <m:ctrlPr>
                            <a:rPr lang="ru-RU" sz="2200" i="1" smtClean="0">
                              <a:ln>
                                <a:solidFill>
                                  <a:srgbClr val="006600"/>
                                </a:solidFill>
                              </a:ln>
                              <a:solidFill>
                                <a:srgbClr val="0066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n>
                                <a:solidFill>
                                  <a:srgbClr val="006600"/>
                                </a:solidFill>
                              </a:ln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200" i="1">
                              <a:ln>
                                <a:solidFill>
                                  <a:srgbClr val="006600"/>
                                </a:solidFill>
                              </a:ln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ru-RU" sz="2200" b="0" i="1" smtClean="0">
                          <a:ln>
                            <a:solidFill>
                              <a:srgbClr val="006600"/>
                            </a:solidFill>
                          </a:ln>
                          <a:solidFill>
                            <a:srgbClr val="006600"/>
                          </a:solidFill>
                          <a:latin typeface="Cambria Math"/>
                        </a:rPr>
                        <m:t>, …,</m:t>
                      </m:r>
                      <m:sSub>
                        <m:sSubPr>
                          <m:ctrlPr>
                            <a:rPr lang="ru-RU" sz="2200" i="1">
                              <a:ln>
                                <a:solidFill>
                                  <a:srgbClr val="006600"/>
                                </a:solidFill>
                              </a:ln>
                              <a:solidFill>
                                <a:srgbClr val="0066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n>
                                <a:solidFill>
                                  <a:srgbClr val="006600"/>
                                </a:solidFill>
                              </a:ln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200" i="1">
                              <a:ln>
                                <a:solidFill>
                                  <a:srgbClr val="006600"/>
                                </a:solidFill>
                              </a:ln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ru-RU" sz="2200" b="0" i="1" smtClean="0">
                              <a:ln>
                                <a:solidFill>
                                  <a:srgbClr val="006600"/>
                                </a:solidFill>
                              </a:ln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+20</m:t>
                          </m:r>
                        </m:sub>
                      </m:sSub>
                      <m:r>
                        <a:rPr lang="ru-RU" sz="2200" b="0" i="1" smtClean="0">
                          <a:latin typeface="Cambria Math"/>
                        </a:rPr>
                        <m:t> </m:t>
                      </m:r>
                      <m:r>
                        <a:rPr lang="ru-RU" sz="2200" b="0" i="1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четные</m:t>
                      </m:r>
                      <m:r>
                        <a:rPr lang="ru-RU" sz="2200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200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65" y="2276872"/>
                <a:ext cx="8869864" cy="87203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84644" y="3148906"/>
                <a:ext cx="7233583" cy="4821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/>
                        </a:rPr>
                        <m:t>Если </m:t>
                      </m:r>
                      <m:sSub>
                        <m:sSubPr>
                          <m:ctrlPr>
                            <a:rPr lang="ru-RU" sz="2200" i="1" smtClean="0">
                              <a:ln>
                                <a:solidFill>
                                  <a:srgbClr val="006600"/>
                                </a:solidFill>
                              </a:ln>
                              <a:solidFill>
                                <a:srgbClr val="0066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n>
                                <a:solidFill>
                                  <a:srgbClr val="006600"/>
                                </a:solidFill>
                              </a:ln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200" i="1">
                              <a:ln>
                                <a:solidFill>
                                  <a:srgbClr val="006600"/>
                                </a:solidFill>
                              </a:ln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ru-RU" sz="2200" b="0" i="1" smtClean="0">
                          <a:latin typeface="Cambria Math"/>
                        </a:rPr>
                        <m:t>=</m:t>
                      </m:r>
                      <m:r>
                        <a:rPr lang="ru-RU" sz="2200" b="0" i="1" smtClean="0">
                          <a:ln>
                            <a:solidFill>
                              <a:srgbClr val="006600"/>
                            </a:solidFill>
                          </a:ln>
                          <a:solidFill>
                            <a:srgbClr val="006600"/>
                          </a:solidFill>
                          <a:latin typeface="Cambria Math"/>
                        </a:rPr>
                        <m:t>2</m:t>
                      </m:r>
                      <m:r>
                        <a:rPr lang="ru-RU" sz="2200" b="0" i="1" smtClean="0">
                          <a:latin typeface="Cambria Math"/>
                        </a:rPr>
                        <m:t>, получаем </m:t>
                      </m:r>
                      <m:sSub>
                        <m:sSubPr>
                          <m:ctrlPr>
                            <a:rPr lang="ru-RU" sz="2200" i="1" smtClean="0">
                              <a:ln>
                                <a:solidFill>
                                  <a:srgbClr val="006600"/>
                                </a:solidFill>
                              </a:ln>
                              <a:solidFill>
                                <a:srgbClr val="0066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n>
                                <a:solidFill>
                                  <a:srgbClr val="006600"/>
                                </a:solidFill>
                              </a:ln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200" i="1">
                              <a:ln>
                                <a:solidFill>
                                  <a:srgbClr val="006600"/>
                                </a:solidFill>
                              </a:ln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ru-RU" sz="2200" b="0" i="1" smtClean="0">
                              <a:ln>
                                <a:solidFill>
                                  <a:srgbClr val="006600"/>
                                </a:solidFill>
                              </a:ln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ru-RU" sz="2200" b="0" i="1" smtClean="0">
                          <a:latin typeface="Cambria Math"/>
                        </a:rPr>
                        <m:t>=</m:t>
                      </m:r>
                      <m:r>
                        <a:rPr lang="ru-RU" sz="2200" b="0" i="1" smtClean="0">
                          <a:ln>
                            <a:solidFill>
                              <a:srgbClr val="006600"/>
                            </a:solidFill>
                          </a:ln>
                          <a:solidFill>
                            <a:srgbClr val="006600"/>
                          </a:solidFill>
                          <a:latin typeface="Cambria Math"/>
                        </a:rPr>
                        <m:t>92</m:t>
                      </m:r>
                      <m:r>
                        <a:rPr lang="ru-RU" sz="2200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ru-RU" sz="2200" i="1" smtClean="0">
                              <a:ln>
                                <a:solidFill>
                                  <a:srgbClr val="006600"/>
                                </a:solidFill>
                              </a:ln>
                              <a:solidFill>
                                <a:srgbClr val="0066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n>
                                <a:solidFill>
                                  <a:srgbClr val="006600"/>
                                </a:solidFill>
                              </a:ln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200" i="1">
                              <a:ln>
                                <a:solidFill>
                                  <a:srgbClr val="006600"/>
                                </a:solidFill>
                              </a:ln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ru-RU" sz="2200" b="0" i="1" smtClean="0">
                              <a:ln>
                                <a:solidFill>
                                  <a:srgbClr val="006600"/>
                                </a:solidFill>
                              </a:ln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+2</m:t>
                          </m:r>
                        </m:sub>
                      </m:sSub>
                      <m:r>
                        <a:rPr lang="ru-RU" sz="2200" b="0" i="1" smtClean="0">
                          <a:latin typeface="Cambria Math"/>
                        </a:rPr>
                        <m:t>=</m:t>
                      </m:r>
                      <m:r>
                        <a:rPr lang="ru-RU" sz="2200" b="0" i="1" smtClean="0">
                          <a:ln>
                            <a:solidFill>
                              <a:srgbClr val="006600"/>
                            </a:solidFill>
                          </a:ln>
                          <a:solidFill>
                            <a:srgbClr val="006600"/>
                          </a:solidFill>
                          <a:latin typeface="Cambria Math"/>
                        </a:rPr>
                        <m:t>46</m:t>
                      </m:r>
                      <m:r>
                        <a:rPr lang="ru-RU" sz="22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ru-RU" sz="2200" i="1" smtClean="0">
                              <a:ln>
                                <a:solidFill>
                                  <a:srgbClr val="006600"/>
                                </a:solidFill>
                              </a:ln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n>
                                <a:solidFill>
                                  <a:srgbClr val="006600"/>
                                </a:solidFill>
                              </a:ln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200" i="1">
                              <a:ln>
                                <a:solidFill>
                                  <a:srgbClr val="006600"/>
                                </a:solidFill>
                              </a:ln>
                              <a:latin typeface="Cambria Math"/>
                            </a:rPr>
                            <m:t>𝑘</m:t>
                          </m:r>
                          <m:r>
                            <a:rPr lang="ru-RU" sz="2200" b="0" i="1" smtClean="0">
                              <a:ln>
                                <a:solidFill>
                                  <a:srgbClr val="006600"/>
                                </a:solidFill>
                              </a:ln>
                              <a:latin typeface="Cambria Math"/>
                            </a:rPr>
                            <m:t>+3</m:t>
                          </m:r>
                        </m:sub>
                      </m:sSub>
                      <m:r>
                        <a:rPr lang="ru-RU" sz="2200" b="0" i="1" smtClean="0">
                          <a:latin typeface="Cambria Math"/>
                        </a:rPr>
                        <m:t>=</m:t>
                      </m:r>
                      <m:r>
                        <a:rPr lang="ru-RU" sz="2200" b="0" i="1" smtClean="0">
                          <a:ln>
                            <a:solidFill>
                              <a:srgbClr val="006600"/>
                            </a:solidFill>
                          </a:ln>
                          <a:solidFill>
                            <a:srgbClr val="006600"/>
                          </a:solidFill>
                          <a:latin typeface="Cambria Math"/>
                        </a:rPr>
                        <m:t>136</m:t>
                      </m:r>
                      <m:r>
                        <a:rPr lang="ru-RU" sz="2200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200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44" y="3148906"/>
                <a:ext cx="7233583" cy="48218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7418227" y="3090833"/>
                <a:ext cx="1176925" cy="4821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/>
                        </a:rPr>
                        <m:t>То есть</m:t>
                      </m:r>
                    </m:oMath>
                  </m:oMathPara>
                </a14:m>
                <a:endParaRPr lang="ru-RU" sz="2200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227" y="3090833"/>
                <a:ext cx="1176925" cy="48218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186530" y="3522881"/>
                <a:ext cx="8639416" cy="4821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/>
                        </a:rPr>
                        <m:t>в этом случаи </m:t>
                      </m:r>
                      <m:r>
                        <a:rPr lang="ru-RU" sz="2200" i="1">
                          <a:latin typeface="Cambria Math"/>
                        </a:rPr>
                        <m:t>в последовательности</m:t>
                      </m:r>
                      <m:r>
                        <a:rPr lang="ru-RU" sz="2200" b="0" i="1" smtClean="0">
                          <a:latin typeface="Cambria Math"/>
                        </a:rPr>
                        <m:t> найдется число, </m:t>
                      </m:r>
                      <m:r>
                        <a:rPr lang="ru-RU" sz="2200" b="0" i="1" smtClean="0">
                          <a:ln>
                            <a:solidFill>
                              <a:srgbClr val="006666"/>
                            </a:solidFill>
                          </a:ln>
                          <a:solidFill>
                            <a:srgbClr val="006666"/>
                          </a:solidFill>
                          <a:latin typeface="Cambria Math"/>
                        </a:rPr>
                        <m:t>большее</m:t>
                      </m:r>
                      <m:r>
                        <a:rPr lang="ru-RU" sz="2200" b="0" i="1" smtClean="0">
                          <a:latin typeface="Cambria Math"/>
                        </a:rPr>
                        <m:t> </m:t>
                      </m:r>
                      <m:r>
                        <a:rPr lang="ru-RU" sz="2200" b="0" i="1" smtClean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Cambria Math"/>
                        </a:rPr>
                        <m:t>96</m:t>
                      </m:r>
                      <m:r>
                        <a:rPr lang="ru-RU" sz="2200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200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30" y="3522881"/>
                <a:ext cx="8639416" cy="48218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253866" y="3953448"/>
                <a:ext cx="5167056" cy="4821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/>
                        </a:rPr>
                        <m:t>Если </m:t>
                      </m:r>
                      <m:sSub>
                        <m:sSubPr>
                          <m:ctrlPr>
                            <a:rPr lang="ru-RU" sz="2200" i="1" smtClean="0">
                              <a:ln>
                                <a:solidFill>
                                  <a:srgbClr val="006600"/>
                                </a:solidFill>
                              </a:ln>
                              <a:solidFill>
                                <a:srgbClr val="0066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n>
                                <a:solidFill>
                                  <a:srgbClr val="006600"/>
                                </a:solidFill>
                              </a:ln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200" i="1">
                              <a:ln>
                                <a:solidFill>
                                  <a:srgbClr val="006600"/>
                                </a:solidFill>
                              </a:ln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ru-RU" sz="2200" b="0" i="1" smtClean="0">
                          <a:latin typeface="Cambria Math"/>
                        </a:rPr>
                        <m:t>=</m:t>
                      </m:r>
                      <m:r>
                        <a:rPr lang="ru-RU" sz="2200" b="0" i="1" smtClean="0">
                          <a:ln>
                            <a:solidFill>
                              <a:srgbClr val="006600"/>
                            </a:solidFill>
                          </a:ln>
                          <a:solidFill>
                            <a:srgbClr val="006600"/>
                          </a:solidFill>
                          <a:latin typeface="Cambria Math"/>
                        </a:rPr>
                        <m:t>4</m:t>
                      </m:r>
                      <m:r>
                        <a:rPr lang="ru-RU" sz="2200" b="0" i="1" smtClean="0">
                          <a:latin typeface="Cambria Math"/>
                        </a:rPr>
                        <m:t>, то </m:t>
                      </m:r>
                      <m:sSub>
                        <m:sSubPr>
                          <m:ctrlPr>
                            <a:rPr lang="ru-RU" sz="2200" i="1" smtClean="0">
                              <a:ln>
                                <a:solidFill>
                                  <a:srgbClr val="006600"/>
                                </a:solidFill>
                              </a:ln>
                              <a:solidFill>
                                <a:srgbClr val="0066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n>
                                <a:solidFill>
                                  <a:srgbClr val="006600"/>
                                </a:solidFill>
                              </a:ln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200" i="1">
                              <a:ln>
                                <a:solidFill>
                                  <a:srgbClr val="006600"/>
                                </a:solidFill>
                              </a:ln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ru-RU" sz="2200" b="0" i="1" smtClean="0">
                              <a:ln>
                                <a:solidFill>
                                  <a:srgbClr val="006600"/>
                                </a:solidFill>
                              </a:ln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ru-RU" sz="2200" b="0" i="1" smtClean="0">
                          <a:latin typeface="Cambria Math"/>
                        </a:rPr>
                        <m:t>=</m:t>
                      </m:r>
                      <m:r>
                        <a:rPr lang="ru-RU" sz="2200" b="0" i="1" smtClean="0">
                          <a:ln>
                            <a:solidFill>
                              <a:srgbClr val="006600"/>
                            </a:solidFill>
                          </a:ln>
                          <a:solidFill>
                            <a:srgbClr val="006600"/>
                          </a:solidFill>
                          <a:latin typeface="Cambria Math"/>
                        </a:rPr>
                        <m:t>94</m:t>
                      </m:r>
                      <m:r>
                        <a:rPr lang="ru-RU" sz="2200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ru-RU" sz="2200" i="1" smtClean="0">
                              <a:ln>
                                <a:solidFill>
                                  <a:srgbClr val="006600"/>
                                </a:solidFill>
                              </a:ln>
                              <a:solidFill>
                                <a:srgbClr val="0066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n>
                                <a:solidFill>
                                  <a:srgbClr val="006600"/>
                                </a:solidFill>
                              </a:ln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200" i="1">
                              <a:ln>
                                <a:solidFill>
                                  <a:srgbClr val="006600"/>
                                </a:solidFill>
                              </a:ln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ru-RU" sz="2200" b="0" i="1" smtClean="0">
                              <a:ln>
                                <a:solidFill>
                                  <a:srgbClr val="006600"/>
                                </a:solidFill>
                              </a:ln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+2</m:t>
                          </m:r>
                        </m:sub>
                      </m:sSub>
                      <m:r>
                        <a:rPr lang="ru-RU" sz="2200" b="0" i="1" smtClean="0">
                          <a:latin typeface="Cambria Math"/>
                        </a:rPr>
                        <m:t>=</m:t>
                      </m:r>
                      <m:r>
                        <a:rPr lang="ru-RU" sz="2200" b="0" i="1" smtClean="0">
                          <a:ln>
                            <a:solidFill>
                              <a:srgbClr val="006600"/>
                            </a:solidFill>
                          </a:ln>
                          <a:solidFill>
                            <a:srgbClr val="006600"/>
                          </a:solidFill>
                          <a:latin typeface="Cambria Math"/>
                        </a:rPr>
                        <m:t>184</m:t>
                      </m:r>
                      <m:r>
                        <a:rPr lang="ru-RU" sz="2200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200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866" y="3953448"/>
                <a:ext cx="5167056" cy="48218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5240850" y="3928790"/>
                <a:ext cx="3005951" cy="4821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/>
                        </a:rPr>
                        <m:t>То есть </m:t>
                      </m:r>
                      <m:r>
                        <a:rPr lang="ru-RU" sz="2200" i="1">
                          <a:latin typeface="Cambria Math"/>
                        </a:rPr>
                        <m:t>в этом случаи</m:t>
                      </m:r>
                    </m:oMath>
                  </m:oMathPara>
                </a14:m>
                <a:endParaRPr lang="ru-RU" sz="2200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850" y="3928790"/>
                <a:ext cx="3005951" cy="482183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255752" y="4327423"/>
                <a:ext cx="6810391" cy="4821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>
                          <a:latin typeface="Cambria Math"/>
                        </a:rPr>
                        <m:t>в последовательности</m:t>
                      </m:r>
                      <m:r>
                        <a:rPr lang="ru-RU" sz="2200" b="0" i="1" smtClean="0">
                          <a:latin typeface="Cambria Math"/>
                        </a:rPr>
                        <m:t> найдется число, </m:t>
                      </m:r>
                      <m:r>
                        <a:rPr lang="ru-RU" sz="2200" b="0" i="1" smtClean="0">
                          <a:ln>
                            <a:solidFill>
                              <a:srgbClr val="006666"/>
                            </a:solidFill>
                          </a:ln>
                          <a:solidFill>
                            <a:srgbClr val="006666"/>
                          </a:solidFill>
                          <a:latin typeface="Cambria Math"/>
                        </a:rPr>
                        <m:t>большее</m:t>
                      </m:r>
                      <m:r>
                        <a:rPr lang="ru-RU" sz="2200" b="0" i="1" smtClean="0">
                          <a:latin typeface="Cambria Math"/>
                        </a:rPr>
                        <m:t> </m:t>
                      </m:r>
                      <m:r>
                        <a:rPr lang="ru-RU" sz="2200" b="0" i="1" smtClean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Cambria Math"/>
                        </a:rPr>
                        <m:t>96</m:t>
                      </m:r>
                      <m:r>
                        <a:rPr lang="ru-RU" sz="2200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200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752" y="4327423"/>
                <a:ext cx="6810391" cy="482183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168390" y="4725144"/>
                <a:ext cx="8304389" cy="8720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</a:rPr>
                        <m:t>Таким образом</m:t>
                      </m:r>
                      <m:r>
                        <a:rPr lang="ru-RU" sz="2200" b="0" i="1" smtClean="0">
                          <a:latin typeface="Cambria Math"/>
                        </a:rPr>
                        <m:t>, </m:t>
                      </m:r>
                      <m:r>
                        <a:rPr lang="ru-RU" sz="2200" b="0" i="1" smtClean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Cambria Math"/>
                        </a:rPr>
                        <m:t>самое большое число </m:t>
                      </m:r>
                      <m:r>
                        <a:rPr lang="ru-RU" sz="2200" b="0" i="1" smtClean="0">
                          <a:latin typeface="Cambria Math"/>
                        </a:rPr>
                        <m:t>в </m:t>
                      </m:r>
                      <m:r>
                        <a:rPr lang="ru-RU" sz="2200" i="1">
                          <a:latin typeface="Cambria Math"/>
                        </a:rPr>
                        <m:t>последовательности</m:t>
                      </m:r>
                      <m:r>
                        <a:rPr lang="ru-RU" sz="2200" b="0" i="1" smtClean="0">
                          <a:latin typeface="Cambria Math"/>
                        </a:rPr>
                        <m:t>, не</m:t>
                      </m:r>
                    </m:oMath>
                  </m:oMathPara>
                </a14:m>
                <a:endParaRPr lang="ru-RU" sz="2200" b="0" i="1" dirty="0" smtClean="0">
                  <a:latin typeface="Cambria Math"/>
                </a:endParaRPr>
              </a:p>
              <a:p>
                <a:pPr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/>
                        </a:rPr>
                        <m:t>может быть </m:t>
                      </m:r>
                      <m:r>
                        <a:rPr lang="ru-RU" sz="2200" b="0" i="1" smtClean="0">
                          <a:ln>
                            <a:solidFill>
                              <a:srgbClr val="006666"/>
                            </a:solidFill>
                          </a:ln>
                          <a:solidFill>
                            <a:srgbClr val="006666"/>
                          </a:solidFill>
                          <a:latin typeface="Cambria Math"/>
                        </a:rPr>
                        <m:t>меньше</m:t>
                      </m:r>
                      <m:r>
                        <a:rPr lang="ru-RU" sz="2200" b="0" i="1" smtClean="0">
                          <a:latin typeface="Cambria Math"/>
                        </a:rPr>
                        <m:t> </m:t>
                      </m:r>
                      <m:r>
                        <a:rPr lang="ru-RU" sz="2200" b="0" i="1" smtClean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Cambria Math"/>
                        </a:rPr>
                        <m:t>96</m:t>
                      </m:r>
                      <m:r>
                        <a:rPr lang="ru-RU" sz="2200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200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390" y="4725144"/>
                <a:ext cx="8304389" cy="872034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Группа 15"/>
          <p:cNvGrpSpPr/>
          <p:nvPr/>
        </p:nvGrpSpPr>
        <p:grpSpPr>
          <a:xfrm>
            <a:off x="2019857" y="5805264"/>
            <a:ext cx="3818609" cy="576064"/>
            <a:chOff x="73732" y="5579454"/>
            <a:chExt cx="3818609" cy="576064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84990" y="5579454"/>
              <a:ext cx="3807351" cy="576064"/>
            </a:xfrm>
            <a:prstGeom prst="roundRect">
              <a:avLst>
                <a:gd name="adj" fmla="val 12507"/>
              </a:avLst>
            </a:prstGeom>
            <a:solidFill>
              <a:srgbClr val="FFE8C5"/>
            </a:solidFill>
            <a:ln w="28575">
              <a:solidFill>
                <a:srgbClr val="CC3300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Прямоугольник 17"/>
                <p:cNvSpPr/>
                <p:nvPr/>
              </p:nvSpPr>
              <p:spPr>
                <a:xfrm>
                  <a:off x="73732" y="5652623"/>
                  <a:ext cx="3818609" cy="430887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2200" b="0" i="1" smtClean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Ответ: </m:t>
                        </m:r>
                        <m:r>
                          <a:rPr lang="ru-RU" sz="2200" i="1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</a:rPr>
                          <m:t>а)</m:t>
                        </m:r>
                        <m:r>
                          <a:rPr lang="ru-RU" sz="2200" b="0" i="1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</a:rPr>
                          <m:t> да; б) 8999; в) 96.</m:t>
                        </m:r>
                      </m:oMath>
                    </m:oMathPara>
                  </a14:m>
                  <a:endParaRPr lang="ru-RU" sz="2200" i="1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Прямоугольник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32" y="5652623"/>
                  <a:ext cx="3818609" cy="430887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b="-15493"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5236394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4384059" y="-54773"/>
            <a:ext cx="2996253" cy="2880319"/>
            <a:chOff x="6229034" y="3933056"/>
            <a:chExt cx="2996253" cy="28803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8820472" y="5373216"/>
                  <a:ext cx="40481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ru-RU" sz="20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20472" y="5373216"/>
                  <a:ext cx="404815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6" name="Группа 57"/>
            <p:cNvGrpSpPr>
              <a:grpSpLocks noChangeAspect="1"/>
            </p:cNvGrpSpPr>
            <p:nvPr/>
          </p:nvGrpSpPr>
          <p:grpSpPr bwMode="auto">
            <a:xfrm flipH="1">
              <a:off x="6229034" y="4077072"/>
              <a:ext cx="2951462" cy="2736303"/>
              <a:chOff x="1140910" y="3184277"/>
              <a:chExt cx="2340690" cy="2194174"/>
            </a:xfrm>
          </p:grpSpPr>
          <p:grpSp>
            <p:nvGrpSpPr>
              <p:cNvPr id="17" name="Группа 55"/>
              <p:cNvGrpSpPr>
                <a:grpSpLocks/>
              </p:cNvGrpSpPr>
              <p:nvPr/>
            </p:nvGrpSpPr>
            <p:grpSpPr bwMode="auto">
              <a:xfrm>
                <a:off x="1140910" y="3244851"/>
                <a:ext cx="2312594" cy="2133600"/>
                <a:chOff x="990761" y="3244851"/>
                <a:chExt cx="3916996" cy="2133600"/>
              </a:xfrm>
            </p:grpSpPr>
            <p:sp>
              <p:nvSpPr>
                <p:cNvPr id="36" name="Line 25"/>
                <p:cNvSpPr>
                  <a:spLocks noChangeShapeType="1"/>
                </p:cNvSpPr>
                <p:nvPr/>
              </p:nvSpPr>
              <p:spPr bwMode="auto">
                <a:xfrm>
                  <a:off x="1039162" y="3244851"/>
                  <a:ext cx="3868594" cy="0"/>
                </a:xfrm>
                <a:prstGeom prst="line">
                  <a:avLst/>
                </a:prstGeom>
                <a:noFill/>
                <a:ln w="3175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37" name="Line 25"/>
                <p:cNvSpPr>
                  <a:spLocks noChangeShapeType="1"/>
                </p:cNvSpPr>
                <p:nvPr/>
              </p:nvSpPr>
              <p:spPr bwMode="auto">
                <a:xfrm>
                  <a:off x="1039162" y="3397251"/>
                  <a:ext cx="3868594" cy="0"/>
                </a:xfrm>
                <a:prstGeom prst="line">
                  <a:avLst/>
                </a:prstGeom>
                <a:noFill/>
                <a:ln w="3175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38" name="Line 25"/>
                <p:cNvSpPr>
                  <a:spLocks noChangeShapeType="1"/>
                </p:cNvSpPr>
                <p:nvPr/>
              </p:nvSpPr>
              <p:spPr bwMode="auto">
                <a:xfrm>
                  <a:off x="1039162" y="3549651"/>
                  <a:ext cx="3868594" cy="0"/>
                </a:xfrm>
                <a:prstGeom prst="line">
                  <a:avLst/>
                </a:prstGeom>
                <a:noFill/>
                <a:ln w="3175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39" name="Line 25"/>
                <p:cNvSpPr>
                  <a:spLocks noChangeShapeType="1"/>
                </p:cNvSpPr>
                <p:nvPr/>
              </p:nvSpPr>
              <p:spPr bwMode="auto">
                <a:xfrm>
                  <a:off x="1039162" y="3702051"/>
                  <a:ext cx="3868594" cy="0"/>
                </a:xfrm>
                <a:prstGeom prst="line">
                  <a:avLst/>
                </a:prstGeom>
                <a:noFill/>
                <a:ln w="3175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40" name="Line 25"/>
                <p:cNvSpPr>
                  <a:spLocks noChangeShapeType="1"/>
                </p:cNvSpPr>
                <p:nvPr/>
              </p:nvSpPr>
              <p:spPr bwMode="auto">
                <a:xfrm>
                  <a:off x="1039162" y="3854451"/>
                  <a:ext cx="3868594" cy="0"/>
                </a:xfrm>
                <a:prstGeom prst="line">
                  <a:avLst/>
                </a:prstGeom>
                <a:noFill/>
                <a:ln w="3175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41" name="Line 25"/>
                <p:cNvSpPr>
                  <a:spLocks noChangeShapeType="1"/>
                </p:cNvSpPr>
                <p:nvPr/>
              </p:nvSpPr>
              <p:spPr bwMode="auto">
                <a:xfrm>
                  <a:off x="1039162" y="4006851"/>
                  <a:ext cx="3868594" cy="0"/>
                </a:xfrm>
                <a:prstGeom prst="line">
                  <a:avLst/>
                </a:prstGeom>
                <a:noFill/>
                <a:ln w="3175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42" name="Line 25"/>
                <p:cNvSpPr>
                  <a:spLocks noChangeShapeType="1"/>
                </p:cNvSpPr>
                <p:nvPr/>
              </p:nvSpPr>
              <p:spPr bwMode="auto">
                <a:xfrm>
                  <a:off x="1039162" y="4159251"/>
                  <a:ext cx="3868594" cy="0"/>
                </a:xfrm>
                <a:prstGeom prst="line">
                  <a:avLst/>
                </a:prstGeom>
                <a:noFill/>
                <a:ln w="3175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43" name="Line 25"/>
                <p:cNvSpPr>
                  <a:spLocks noChangeShapeType="1"/>
                </p:cNvSpPr>
                <p:nvPr/>
              </p:nvSpPr>
              <p:spPr bwMode="auto">
                <a:xfrm>
                  <a:off x="990761" y="4311651"/>
                  <a:ext cx="3916951" cy="0"/>
                </a:xfrm>
                <a:prstGeom prst="line">
                  <a:avLst/>
                </a:prstGeom>
                <a:noFill/>
                <a:ln w="19050" cap="rnd">
                  <a:solidFill>
                    <a:schemeClr val="tx1"/>
                  </a:solidFill>
                  <a:round/>
                  <a:headEnd type="arrow"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44" name="Line 25"/>
                <p:cNvSpPr>
                  <a:spLocks noChangeShapeType="1"/>
                </p:cNvSpPr>
                <p:nvPr/>
              </p:nvSpPr>
              <p:spPr bwMode="auto">
                <a:xfrm>
                  <a:off x="1087523" y="4464051"/>
                  <a:ext cx="3820234" cy="0"/>
                </a:xfrm>
                <a:prstGeom prst="line">
                  <a:avLst/>
                </a:prstGeom>
                <a:noFill/>
                <a:ln w="3175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45" name="Line 25"/>
                <p:cNvSpPr>
                  <a:spLocks noChangeShapeType="1"/>
                </p:cNvSpPr>
                <p:nvPr/>
              </p:nvSpPr>
              <p:spPr bwMode="auto">
                <a:xfrm>
                  <a:off x="1087521" y="4616451"/>
                  <a:ext cx="3820234" cy="0"/>
                </a:xfrm>
                <a:prstGeom prst="line">
                  <a:avLst/>
                </a:prstGeom>
                <a:noFill/>
                <a:ln w="3175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46" name="Line 25"/>
                <p:cNvSpPr>
                  <a:spLocks noChangeShapeType="1"/>
                </p:cNvSpPr>
                <p:nvPr/>
              </p:nvSpPr>
              <p:spPr bwMode="auto">
                <a:xfrm>
                  <a:off x="1087521" y="4768851"/>
                  <a:ext cx="3820234" cy="0"/>
                </a:xfrm>
                <a:prstGeom prst="line">
                  <a:avLst/>
                </a:prstGeom>
                <a:noFill/>
                <a:ln w="3175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47" name="Line 25"/>
                <p:cNvSpPr>
                  <a:spLocks noChangeShapeType="1"/>
                </p:cNvSpPr>
                <p:nvPr/>
              </p:nvSpPr>
              <p:spPr bwMode="auto">
                <a:xfrm>
                  <a:off x="1087521" y="4921251"/>
                  <a:ext cx="3820234" cy="0"/>
                </a:xfrm>
                <a:prstGeom prst="line">
                  <a:avLst/>
                </a:prstGeom>
                <a:noFill/>
                <a:ln w="3175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48" name="Line 25"/>
                <p:cNvSpPr>
                  <a:spLocks noChangeShapeType="1"/>
                </p:cNvSpPr>
                <p:nvPr/>
              </p:nvSpPr>
              <p:spPr bwMode="auto">
                <a:xfrm>
                  <a:off x="1039164" y="5073651"/>
                  <a:ext cx="3868592" cy="0"/>
                </a:xfrm>
                <a:prstGeom prst="line">
                  <a:avLst/>
                </a:prstGeom>
                <a:noFill/>
                <a:ln w="3175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49" name="Line 25"/>
                <p:cNvSpPr>
                  <a:spLocks noChangeShapeType="1"/>
                </p:cNvSpPr>
                <p:nvPr/>
              </p:nvSpPr>
              <p:spPr bwMode="auto">
                <a:xfrm>
                  <a:off x="1039164" y="5226051"/>
                  <a:ext cx="3868592" cy="0"/>
                </a:xfrm>
                <a:prstGeom prst="line">
                  <a:avLst/>
                </a:prstGeom>
                <a:noFill/>
                <a:ln w="3175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0" name="Line 25"/>
                <p:cNvSpPr>
                  <a:spLocks noChangeShapeType="1"/>
                </p:cNvSpPr>
                <p:nvPr/>
              </p:nvSpPr>
              <p:spPr bwMode="auto">
                <a:xfrm>
                  <a:off x="1039132" y="5378451"/>
                  <a:ext cx="3868592" cy="0"/>
                </a:xfrm>
                <a:prstGeom prst="line">
                  <a:avLst/>
                </a:prstGeom>
                <a:noFill/>
                <a:ln w="3175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grpSp>
            <p:nvGrpSpPr>
              <p:cNvPr id="18" name="Группа 56"/>
              <p:cNvGrpSpPr>
                <a:grpSpLocks noChangeAspect="1"/>
              </p:cNvGrpSpPr>
              <p:nvPr/>
            </p:nvGrpSpPr>
            <p:grpSpPr bwMode="auto">
              <a:xfrm>
                <a:off x="1348000" y="3184277"/>
                <a:ext cx="2133600" cy="2193937"/>
                <a:chOff x="1357290" y="3225196"/>
                <a:chExt cx="2133600" cy="3352346"/>
              </a:xfrm>
            </p:grpSpPr>
            <p:sp>
              <p:nvSpPr>
                <p:cNvPr id="19" name="Line 22"/>
                <p:cNvSpPr>
                  <a:spLocks noChangeShapeType="1"/>
                </p:cNvSpPr>
                <p:nvPr/>
              </p:nvSpPr>
              <p:spPr bwMode="auto">
                <a:xfrm>
                  <a:off x="2424090" y="3225196"/>
                  <a:ext cx="0" cy="3308228"/>
                </a:xfrm>
                <a:prstGeom prst="line">
                  <a:avLst/>
                </a:prstGeom>
                <a:noFill/>
                <a:ln w="19050" cap="rnd">
                  <a:solidFill>
                    <a:schemeClr val="tx1"/>
                  </a:solidFill>
                  <a:round/>
                  <a:headEnd type="arrow"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0" name="Line 22"/>
                <p:cNvSpPr>
                  <a:spLocks noChangeShapeType="1"/>
                </p:cNvSpPr>
                <p:nvPr/>
              </p:nvSpPr>
              <p:spPr bwMode="auto">
                <a:xfrm>
                  <a:off x="1357290" y="3313426"/>
                  <a:ext cx="0" cy="3220010"/>
                </a:xfrm>
                <a:prstGeom prst="line">
                  <a:avLst/>
                </a:prstGeom>
                <a:noFill/>
                <a:ln w="3175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1" name="Line 22"/>
                <p:cNvSpPr>
                  <a:spLocks noChangeShapeType="1"/>
                </p:cNvSpPr>
                <p:nvPr/>
              </p:nvSpPr>
              <p:spPr bwMode="auto">
                <a:xfrm rot="10800000">
                  <a:off x="1509690" y="3313425"/>
                  <a:ext cx="0" cy="3220010"/>
                </a:xfrm>
                <a:prstGeom prst="line">
                  <a:avLst/>
                </a:prstGeom>
                <a:noFill/>
                <a:ln w="3175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" name="Line 22"/>
                <p:cNvSpPr>
                  <a:spLocks noChangeShapeType="1"/>
                </p:cNvSpPr>
                <p:nvPr/>
              </p:nvSpPr>
              <p:spPr bwMode="auto">
                <a:xfrm>
                  <a:off x="1662090" y="3313426"/>
                  <a:ext cx="0" cy="3220010"/>
                </a:xfrm>
                <a:prstGeom prst="line">
                  <a:avLst/>
                </a:prstGeom>
                <a:noFill/>
                <a:ln w="3175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3" name="Line 22"/>
                <p:cNvSpPr>
                  <a:spLocks noChangeShapeType="1"/>
                </p:cNvSpPr>
                <p:nvPr/>
              </p:nvSpPr>
              <p:spPr bwMode="auto">
                <a:xfrm>
                  <a:off x="1814490" y="3313426"/>
                  <a:ext cx="0" cy="3220010"/>
                </a:xfrm>
                <a:prstGeom prst="line">
                  <a:avLst/>
                </a:prstGeom>
                <a:noFill/>
                <a:ln w="3175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4" name="Line 22"/>
                <p:cNvSpPr>
                  <a:spLocks noChangeShapeType="1"/>
                </p:cNvSpPr>
                <p:nvPr/>
              </p:nvSpPr>
              <p:spPr bwMode="auto">
                <a:xfrm>
                  <a:off x="1966890" y="3313426"/>
                  <a:ext cx="0" cy="3220010"/>
                </a:xfrm>
                <a:prstGeom prst="line">
                  <a:avLst/>
                </a:prstGeom>
                <a:noFill/>
                <a:ln w="3175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5" name="Line 22"/>
                <p:cNvSpPr>
                  <a:spLocks noChangeShapeType="1"/>
                </p:cNvSpPr>
                <p:nvPr/>
              </p:nvSpPr>
              <p:spPr bwMode="auto">
                <a:xfrm>
                  <a:off x="2119290" y="3313426"/>
                  <a:ext cx="0" cy="3220010"/>
                </a:xfrm>
                <a:prstGeom prst="line">
                  <a:avLst/>
                </a:prstGeom>
                <a:noFill/>
                <a:ln w="3175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6" name="Line 22"/>
                <p:cNvSpPr>
                  <a:spLocks noChangeShapeType="1"/>
                </p:cNvSpPr>
                <p:nvPr/>
              </p:nvSpPr>
              <p:spPr bwMode="auto">
                <a:xfrm>
                  <a:off x="2271690" y="3313426"/>
                  <a:ext cx="0" cy="3220010"/>
                </a:xfrm>
                <a:prstGeom prst="line">
                  <a:avLst/>
                </a:prstGeom>
                <a:noFill/>
                <a:ln w="3175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7" name="Line 22"/>
                <p:cNvSpPr>
                  <a:spLocks noChangeShapeType="1"/>
                </p:cNvSpPr>
                <p:nvPr/>
              </p:nvSpPr>
              <p:spPr bwMode="auto">
                <a:xfrm>
                  <a:off x="2576490" y="3313425"/>
                  <a:ext cx="0" cy="3264117"/>
                </a:xfrm>
                <a:prstGeom prst="line">
                  <a:avLst/>
                </a:prstGeom>
                <a:noFill/>
                <a:ln w="3175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8" name="Line 22"/>
                <p:cNvSpPr>
                  <a:spLocks noChangeShapeType="1"/>
                </p:cNvSpPr>
                <p:nvPr/>
              </p:nvSpPr>
              <p:spPr bwMode="auto">
                <a:xfrm>
                  <a:off x="2728890" y="3313425"/>
                  <a:ext cx="0" cy="3264117"/>
                </a:xfrm>
                <a:prstGeom prst="line">
                  <a:avLst/>
                </a:prstGeom>
                <a:noFill/>
                <a:ln w="3175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9" name="Line 22"/>
                <p:cNvSpPr>
                  <a:spLocks noChangeShapeType="1"/>
                </p:cNvSpPr>
                <p:nvPr/>
              </p:nvSpPr>
              <p:spPr bwMode="auto">
                <a:xfrm>
                  <a:off x="2881290" y="3313425"/>
                  <a:ext cx="0" cy="3264117"/>
                </a:xfrm>
                <a:prstGeom prst="line">
                  <a:avLst/>
                </a:prstGeom>
                <a:noFill/>
                <a:ln w="3175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30" name="Line 22"/>
                <p:cNvSpPr>
                  <a:spLocks noChangeShapeType="1"/>
                </p:cNvSpPr>
                <p:nvPr/>
              </p:nvSpPr>
              <p:spPr bwMode="auto">
                <a:xfrm>
                  <a:off x="3033690" y="3313425"/>
                  <a:ext cx="0" cy="3264117"/>
                </a:xfrm>
                <a:prstGeom prst="line">
                  <a:avLst/>
                </a:prstGeom>
                <a:noFill/>
                <a:ln w="3175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31" name="Line 22"/>
                <p:cNvSpPr>
                  <a:spLocks noChangeShapeType="1"/>
                </p:cNvSpPr>
                <p:nvPr/>
              </p:nvSpPr>
              <p:spPr bwMode="auto">
                <a:xfrm>
                  <a:off x="3186090" y="3313425"/>
                  <a:ext cx="0" cy="3264117"/>
                </a:xfrm>
                <a:prstGeom prst="line">
                  <a:avLst/>
                </a:prstGeom>
                <a:noFill/>
                <a:ln w="3175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32" name="Line 22"/>
                <p:cNvSpPr>
                  <a:spLocks noChangeShapeType="1"/>
                </p:cNvSpPr>
                <p:nvPr/>
              </p:nvSpPr>
              <p:spPr bwMode="auto">
                <a:xfrm>
                  <a:off x="3338490" y="3313425"/>
                  <a:ext cx="0" cy="3264117"/>
                </a:xfrm>
                <a:prstGeom prst="line">
                  <a:avLst/>
                </a:prstGeom>
                <a:noFill/>
                <a:ln w="3175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33" name="Line 22"/>
                <p:cNvSpPr>
                  <a:spLocks noChangeShapeType="1"/>
                </p:cNvSpPr>
                <p:nvPr/>
              </p:nvSpPr>
              <p:spPr bwMode="auto">
                <a:xfrm>
                  <a:off x="3490890" y="3313425"/>
                  <a:ext cx="0" cy="3264117"/>
                </a:xfrm>
                <a:prstGeom prst="line">
                  <a:avLst/>
                </a:prstGeom>
                <a:noFill/>
                <a:ln w="3175" cap="rnd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7236296" y="3933056"/>
                  <a:ext cx="40481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ru-RU" sz="20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6296" y="3933056"/>
                  <a:ext cx="404815" cy="4001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Прямоугольник 85"/>
              <p:cNvSpPr/>
              <p:nvPr/>
            </p:nvSpPr>
            <p:spPr>
              <a:xfrm>
                <a:off x="6084168" y="2145945"/>
                <a:ext cx="590353" cy="562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ru-RU" b="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dirty="0">
                  <a:ln>
                    <a:solidFill>
                      <a:srgbClr val="0000FF"/>
                    </a:solidFill>
                  </a:ln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6" name="Прямоугольник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2145945"/>
                <a:ext cx="590353" cy="5629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Прямая соединительная линия 86"/>
          <p:cNvCxnSpPr/>
          <p:nvPr/>
        </p:nvCxnSpPr>
        <p:spPr>
          <a:xfrm rot="10800000" flipH="1">
            <a:off x="5040057" y="2181994"/>
            <a:ext cx="1332000" cy="0"/>
          </a:xfrm>
          <a:prstGeom prst="line">
            <a:avLst/>
          </a:prstGeom>
          <a:ln w="19050">
            <a:solidFill>
              <a:srgbClr val="3366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Овал 81"/>
          <p:cNvSpPr/>
          <p:nvPr/>
        </p:nvSpPr>
        <p:spPr>
          <a:xfrm>
            <a:off x="4754558" y="557172"/>
            <a:ext cx="1923257" cy="1901909"/>
          </a:xfrm>
          <a:prstGeom prst="ellipse">
            <a:avLst/>
          </a:prstGeom>
          <a:noFill/>
          <a:ln w="19050"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Прямоугольник 69"/>
              <p:cNvSpPr/>
              <p:nvPr/>
            </p:nvSpPr>
            <p:spPr>
              <a:xfrm>
                <a:off x="5652120" y="2386016"/>
                <a:ext cx="506998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ru-RU" b="0" i="1" smtClean="0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dirty="0">
                  <a:ln>
                    <a:solidFill>
                      <a:srgbClr val="9933FF"/>
                    </a:solidFill>
                  </a:ln>
                  <a:solidFill>
                    <a:srgbClr val="9933FF"/>
                  </a:solidFill>
                </a:endParaRPr>
              </a:p>
            </p:txBody>
          </p:sp>
        </mc:Choice>
        <mc:Fallback xmlns="">
          <p:sp>
            <p:nvSpPr>
              <p:cNvPr id="70" name="Прямоугольник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2386016"/>
                <a:ext cx="506998" cy="61093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Прямоугольник 82"/>
              <p:cNvSpPr/>
              <p:nvPr/>
            </p:nvSpPr>
            <p:spPr>
              <a:xfrm>
                <a:off x="6615457" y="1196752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ru-RU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3" name="Прямоугольник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5457" y="1196752"/>
                <a:ext cx="365806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Овал 84"/>
          <p:cNvSpPr/>
          <p:nvPr/>
        </p:nvSpPr>
        <p:spPr>
          <a:xfrm rot="10800000">
            <a:off x="5000494" y="2149202"/>
            <a:ext cx="63058" cy="6558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5189495" y="1660035"/>
                <a:ext cx="606641" cy="5448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ru-RU" sz="1400" i="1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400" i="1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ru-RU" sz="1400" i="1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1400" dirty="0">
                  <a:ln>
                    <a:solidFill>
                      <a:srgbClr val="0000FF"/>
                    </a:solidFill>
                  </a:ln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9495" y="1660035"/>
                <a:ext cx="606641" cy="54482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Прямоугольник 90"/>
              <p:cNvSpPr/>
              <p:nvPr/>
            </p:nvSpPr>
            <p:spPr>
              <a:xfrm>
                <a:off x="4306166" y="2025976"/>
                <a:ext cx="769890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−</m:t>
                      </m:r>
                      <m:r>
                        <a:rPr lang="ru-RU" b="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ru-RU" b="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dirty="0">
                  <a:ln>
                    <a:solidFill>
                      <a:srgbClr val="0000FF"/>
                    </a:solidFill>
                  </a:ln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1" name="Прямоугольник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166" y="2025976"/>
                <a:ext cx="769890" cy="61093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Дуга 91"/>
          <p:cNvSpPr/>
          <p:nvPr/>
        </p:nvSpPr>
        <p:spPr>
          <a:xfrm>
            <a:off x="4746051" y="549854"/>
            <a:ext cx="1923257" cy="1901909"/>
          </a:xfrm>
          <a:prstGeom prst="arc">
            <a:avLst>
              <a:gd name="adj1" fmla="val 21568145"/>
              <a:gd name="adj2" fmla="val 5361599"/>
            </a:avLst>
          </a:prstGeom>
          <a:ln w="38100">
            <a:solidFill>
              <a:srgbClr val="9933FF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Дуга 92"/>
          <p:cNvSpPr/>
          <p:nvPr/>
        </p:nvSpPr>
        <p:spPr>
          <a:xfrm>
            <a:off x="4740258" y="555046"/>
            <a:ext cx="1939022" cy="1901909"/>
          </a:xfrm>
          <a:prstGeom prst="arc">
            <a:avLst>
              <a:gd name="adj1" fmla="val 10900635"/>
              <a:gd name="adj2" fmla="val 85221"/>
            </a:avLst>
          </a:prstGeom>
          <a:ln w="38100">
            <a:solidFill>
              <a:srgbClr val="9933FF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Прямоугольник 93"/>
              <p:cNvSpPr/>
              <p:nvPr/>
            </p:nvSpPr>
            <p:spPr>
              <a:xfrm>
                <a:off x="4311201" y="1412776"/>
                <a:ext cx="54048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n>
                            <a:solidFill>
                              <a:srgbClr val="9933FF"/>
                            </a:solidFill>
                          </a:ln>
                          <a:solidFill>
                            <a:srgbClr val="9933FF"/>
                          </a:solidFill>
                          <a:latin typeface="Cambria Math"/>
                          <a:ea typeface="Cambria Math"/>
                        </a:rPr>
                        <m:t>3</m:t>
                      </m:r>
                      <m:r>
                        <a:rPr lang="ru-RU" b="0" i="1" smtClean="0">
                          <a:ln>
                            <a:solidFill>
                              <a:srgbClr val="9933FF"/>
                            </a:solidFill>
                          </a:ln>
                          <a:solidFill>
                            <a:srgbClr val="9933FF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</m:oMath>
                  </m:oMathPara>
                </a14:m>
                <a:endParaRPr lang="ru-RU" dirty="0">
                  <a:ln>
                    <a:solidFill>
                      <a:srgbClr val="9933FF"/>
                    </a:solidFill>
                  </a:ln>
                  <a:solidFill>
                    <a:srgbClr val="9933FF"/>
                  </a:solidFill>
                </a:endParaRPr>
              </a:p>
            </p:txBody>
          </p:sp>
        </mc:Choice>
        <mc:Fallback xmlns="">
          <p:sp>
            <p:nvSpPr>
              <p:cNvPr id="94" name="Прямоугольник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1201" y="1412776"/>
                <a:ext cx="540482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125286" y="3140968"/>
                <a:ext cx="8753785" cy="977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б) С помощью числовой окружности  отберем корни, принадлежащие</m:t>
                      </m:r>
                    </m:oMath>
                  </m:oMathPara>
                </a14:m>
                <a:endParaRPr lang="en-US" sz="2200" b="0" i="1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Cambria Math"/>
                </a:endParaRPr>
              </a:p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 отрезку</m:t>
                      </m:r>
                      <m:d>
                        <m:dPr>
                          <m:begChr m:val="["/>
                          <m:endChr m:val="]"/>
                          <m:ctrlPr>
                            <a:rPr lang="ru-RU" sz="2200" i="1" smtClean="0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2200" i="1">
                                  <a:ln>
                                    <a:solidFill>
                                      <a:srgbClr val="9933FF"/>
                                    </a:solidFill>
                                  </a:ln>
                                  <a:solidFill>
                                    <a:srgbClr val="9933FF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n>
                                    <a:solidFill>
                                      <a:srgbClr val="9933FF"/>
                                    </a:solidFill>
                                  </a:ln>
                                  <a:solidFill>
                                    <a:srgbClr val="9933FF"/>
                                  </a:solidFill>
                                  <a:latin typeface="Cambria Math"/>
                                </a:rPr>
                                <m:t>3</m:t>
                              </m:r>
                              <m:r>
                                <a:rPr lang="ru-RU" sz="2200" i="1">
                                  <a:ln>
                                    <a:solidFill>
                                      <a:srgbClr val="9933FF"/>
                                    </a:solidFill>
                                  </a:ln>
                                  <a:solidFill>
                                    <a:srgbClr val="9933FF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ru-RU" sz="2200" i="1">
                                  <a:ln>
                                    <a:solidFill>
                                      <a:srgbClr val="9933FF"/>
                                    </a:solidFill>
                                  </a:ln>
                                  <a:solidFill>
                                    <a:srgbClr val="9933FF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ru-RU" sz="2200" i="1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sz="2200" i="1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ru-RU" sz="2200" i="1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lang="ru-RU" sz="2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86" y="3140968"/>
                <a:ext cx="8753785" cy="977704"/>
              </a:xfrm>
              <a:prstGeom prst="rect">
                <a:avLst/>
              </a:prstGeom>
              <a:blipFill rotWithShape="1">
                <a:blip r:embed="rId12"/>
                <a:stretch>
                  <a:fillRect l="-139" r="-32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Группа 1"/>
          <p:cNvGrpSpPr/>
          <p:nvPr/>
        </p:nvGrpSpPr>
        <p:grpSpPr>
          <a:xfrm>
            <a:off x="1820485" y="5490407"/>
            <a:ext cx="7257593" cy="792000"/>
            <a:chOff x="1820485" y="4797152"/>
            <a:chExt cx="7257593" cy="792000"/>
          </a:xfrm>
        </p:grpSpPr>
        <p:sp>
          <p:nvSpPr>
            <p:cNvPr id="81" name="Скругленный прямоугольник 80"/>
            <p:cNvSpPr/>
            <p:nvPr/>
          </p:nvSpPr>
          <p:spPr>
            <a:xfrm>
              <a:off x="1820485" y="4797152"/>
              <a:ext cx="7020000" cy="792000"/>
            </a:xfrm>
            <a:prstGeom prst="roundRect">
              <a:avLst/>
            </a:prstGeom>
            <a:solidFill>
              <a:srgbClr val="FFE8C5"/>
            </a:solidFill>
            <a:ln w="28575">
              <a:solidFill>
                <a:srgbClr val="CC3300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/>
                <p:cNvSpPr txBox="1"/>
                <p:nvPr/>
              </p:nvSpPr>
              <p:spPr>
                <a:xfrm>
                  <a:off x="1907551" y="4869160"/>
                  <a:ext cx="7170527" cy="668966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2200" b="0" i="1" smtClean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latin typeface="Cambria Math"/>
                          </a:rPr>
                          <m:t>Ответ: </m:t>
                        </m:r>
                        <m:r>
                          <a:rPr lang="en-US" sz="2200" i="1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2200" i="1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</a:rPr>
                          <m:t>) −</m:t>
                        </m:r>
                        <m:f>
                          <m:fPr>
                            <m:ctrlPr>
                              <a:rPr lang="ru-RU" sz="2200" i="1" smtClean="0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2200" b="0" i="1" smtClean="0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3</m:t>
                            </m:r>
                            <m:r>
                              <a:rPr lang="ru-RU" sz="2200" i="1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ru-RU" sz="2200" b="0" i="1" smtClean="0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den>
                        </m:f>
                        <m:r>
                          <a:rPr lang="en-US" sz="2200" i="1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</a:rPr>
                          <m:t>+2</m:t>
                        </m:r>
                        <m:r>
                          <a:rPr lang="en-US" sz="2200" i="1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en-US" sz="2200" i="1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sz="2200" i="1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en-US" sz="2200" i="1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sz="2200" i="1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sz="2200" i="1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  <m:r>
                          <a:rPr lang="ru-RU" sz="2200" b="0" i="1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;−</m:t>
                        </m:r>
                        <m:f>
                          <m:fPr>
                            <m:ctrlPr>
                              <a:rPr lang="ru-RU" sz="2200" i="1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2200" i="1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200" i="1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den>
                        </m:f>
                        <m:r>
                          <a:rPr lang="en-US" sz="2200" i="1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</a:rPr>
                          <m:t>+2</m:t>
                        </m:r>
                        <m:r>
                          <a:rPr lang="en-US" sz="2200" i="1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en-US" sz="2200" i="1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sz="2200" i="1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US" sz="2200" i="1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200" i="1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sz="2200" i="1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  <m:r>
                          <a:rPr lang="en-US" sz="2200" b="0" i="1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.  </m:t>
                        </m:r>
                        <m:r>
                          <a:rPr lang="ru-RU" sz="2200" b="0" i="1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200" b="0" i="1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ru-RU" sz="2200" b="0" i="1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</a:rPr>
                          <m:t>б) </m:t>
                        </m:r>
                        <m:f>
                          <m:fPr>
                            <m:ctrlPr>
                              <a:rPr lang="ru-RU" sz="2200" i="1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2200" b="0" i="1" smtClean="0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7</m:t>
                            </m:r>
                            <m:r>
                              <a:rPr lang="ru-RU" sz="2200" i="1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ru-RU" sz="2200" b="0" i="1" smtClean="0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den>
                        </m:f>
                        <m:r>
                          <a:rPr lang="ru-RU" sz="2200" b="0" i="1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.</m:t>
                        </m:r>
                      </m:oMath>
                    </m:oMathPara>
                  </a14:m>
                  <a:endParaRPr lang="ru-RU" sz="2200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7551" y="4869160"/>
                  <a:ext cx="7170527" cy="668966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Прямоугольник 96"/>
              <p:cNvSpPr/>
              <p:nvPr/>
            </p:nvSpPr>
            <p:spPr>
              <a:xfrm>
                <a:off x="6527555" y="1417325"/>
                <a:ext cx="73597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0" smtClean="0">
                          <a:ln>
                            <a:solidFill>
                              <a:srgbClr val="9933FF"/>
                            </a:solidFill>
                          </a:ln>
                          <a:solidFill>
                            <a:srgbClr val="9933FF"/>
                          </a:solidFill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ru-RU" b="0" i="1">
                          <a:ln>
                            <a:solidFill>
                              <a:srgbClr val="9933FF"/>
                            </a:solidFill>
                          </a:ln>
                          <a:solidFill>
                            <a:srgbClr val="9933FF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</m:oMath>
                  </m:oMathPara>
                </a14:m>
                <a:endParaRPr lang="ru-RU" dirty="0">
                  <a:ln>
                    <a:solidFill>
                      <a:srgbClr val="9933FF"/>
                    </a:solidFill>
                  </a:ln>
                  <a:solidFill>
                    <a:srgbClr val="9933FF"/>
                  </a:solidFill>
                </a:endParaRPr>
              </a:p>
            </p:txBody>
          </p:sp>
        </mc:Choice>
        <mc:Fallback xmlns="">
          <p:sp>
            <p:nvSpPr>
              <p:cNvPr id="97" name="Прямоугольник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7555" y="1417325"/>
                <a:ext cx="735974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179512" y="4080122"/>
                <a:ext cx="1899559" cy="6676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n>
                            <a:solidFill>
                              <a:srgbClr val="9933FF"/>
                            </a:solidFill>
                          </a:ln>
                          <a:solidFill>
                            <a:srgbClr val="9933FF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200" b="0" i="1" smtClean="0">
                          <a:ln>
                            <a:solidFill>
                              <a:srgbClr val="9933FF"/>
                            </a:solidFill>
                          </a:ln>
                          <a:solidFill>
                            <a:srgbClr val="9933FF"/>
                          </a:solidFill>
                          <a:latin typeface="Cambria Math"/>
                        </a:rPr>
                        <m:t>=2</m:t>
                      </m:r>
                      <m:r>
                        <a:rPr lang="ru-RU" sz="2200" b="0" i="1" smtClean="0">
                          <a:ln>
                            <a:solidFill>
                              <a:srgbClr val="9933FF"/>
                            </a:solidFill>
                          </a:ln>
                          <a:solidFill>
                            <a:srgbClr val="9933FF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ru-RU" sz="2200" b="0" i="1" smtClean="0">
                          <a:ln>
                            <a:solidFill>
                              <a:srgbClr val="9933FF"/>
                            </a:solidFill>
                          </a:ln>
                          <a:solidFill>
                            <a:srgbClr val="9933FF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ru-RU" sz="2200" b="0" i="1" smtClean="0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200" b="0" i="1" smtClean="0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ru-RU" sz="2200" b="0" i="1" smtClean="0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ru-RU" sz="2200" b="0" i="1" smtClean="0">
                          <a:ln>
                            <a:solidFill>
                              <a:srgbClr val="9933FF"/>
                            </a:solidFill>
                          </a:ln>
                          <a:solidFill>
                            <a:srgbClr val="9933FF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9933FF"/>
                    </a:solidFill>
                  </a:ln>
                  <a:solidFill>
                    <a:srgbClr val="9933FF"/>
                  </a:solidFill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080122"/>
                <a:ext cx="1899559" cy="66761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7504" y="1052736"/>
                <a:ext cx="3132589" cy="13500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ru-RU" sz="2200" b="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200" b="0" i="1" smtClean="0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ru-RU" sz="2200" i="1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ru-RU" sz="2200" i="1">
                                      <a:ln>
                                        <a:solidFill>
                                          <a:srgbClr val="0000FF"/>
                                        </a:solidFill>
                                      </a:ln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200" b="0" i="1" smtClean="0">
                                      <a:ln>
                                        <a:solidFill>
                                          <a:srgbClr val="0000FF"/>
                                        </a:solidFill>
                                      </a:ln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lang="ru-RU" sz="2200" i="1">
                                      <a:ln>
                                        <a:solidFill>
                                          <a:srgbClr val="0000FF"/>
                                        </a:solidFill>
                                      </a:ln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ru-RU" sz="2200" i="1">
                                      <a:ln>
                                        <a:solidFill>
                                          <a:srgbClr val="0000FF"/>
                                        </a:solidFill>
                                      </a:ln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2200" i="1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+2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, 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ℤ</m:t>
                              </m:r>
                              <m:r>
                                <m:rPr>
                                  <m:nor/>
                                </m:rPr>
                                <a:rPr lang="ru-RU" sz="2200" i="1" dirty="0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ru-RU" sz="2200" i="1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ru-RU" sz="2200" i="1">
                                      <a:ln>
                                        <a:solidFill>
                                          <a:srgbClr val="0000FF"/>
                                        </a:solidFill>
                                      </a:ln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200" i="1">
                                      <a:ln>
                                        <a:solidFill>
                                          <a:srgbClr val="0000FF"/>
                                        </a:solidFill>
                                      </a:ln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ru-RU" sz="2200" i="1">
                                      <a:ln>
                                        <a:solidFill>
                                          <a:srgbClr val="0000FF"/>
                                        </a:solidFill>
                                      </a:ln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2200" i="1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+2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, 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ℤ</m:t>
                              </m:r>
                              <m:r>
                                <m:rPr>
                                  <m:nor/>
                                </m:rPr>
                                <a:rPr lang="ru-RU" sz="2200" i="1" dirty="0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200" b="0" i="1" dirty="0" smtClean="0">
                  <a:ln>
                    <a:solidFill>
                      <a:srgbClr val="0000FF"/>
                    </a:solidFill>
                  </a:ln>
                  <a:solidFill>
                    <a:srgbClr val="0000FF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052736"/>
                <a:ext cx="3132589" cy="135005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/>
          <p:cNvSpPr txBox="1"/>
          <p:nvPr/>
        </p:nvSpPr>
        <p:spPr>
          <a:xfrm>
            <a:off x="140186" y="116632"/>
            <a:ext cx="184666" cy="923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200" dirty="0">
              <a:ln>
                <a:solidFill>
                  <a:srgbClr val="3366FF"/>
                </a:solidFill>
              </a:ln>
              <a:solidFill>
                <a:srgbClr val="3366FF"/>
              </a:solidFill>
            </a:endParaRPr>
          </a:p>
        </p:txBody>
      </p:sp>
      <p:sp>
        <p:nvSpPr>
          <p:cNvPr id="90" name="Овал 89"/>
          <p:cNvSpPr/>
          <p:nvPr/>
        </p:nvSpPr>
        <p:spPr>
          <a:xfrm>
            <a:off x="6357876" y="2149202"/>
            <a:ext cx="63058" cy="6558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0070C0"/>
                </a:solidFill>
              </a:ln>
            </a:endParaRPr>
          </a:p>
        </p:txBody>
      </p:sp>
      <p:grpSp>
        <p:nvGrpSpPr>
          <p:cNvPr id="71" name="Группа 70"/>
          <p:cNvGrpSpPr/>
          <p:nvPr/>
        </p:nvGrpSpPr>
        <p:grpSpPr>
          <a:xfrm>
            <a:off x="6238212" y="2122894"/>
            <a:ext cx="705997" cy="609076"/>
            <a:chOff x="6412809" y="4589353"/>
            <a:chExt cx="806116" cy="668670"/>
          </a:xfrm>
        </p:grpSpPr>
        <p:sp>
          <p:nvSpPr>
            <p:cNvPr id="72" name="Овал 71"/>
            <p:cNvSpPr/>
            <p:nvPr/>
          </p:nvSpPr>
          <p:spPr>
            <a:xfrm>
              <a:off x="6544814" y="4613004"/>
              <a:ext cx="82210" cy="79045"/>
            </a:xfrm>
            <a:prstGeom prst="ellipse">
              <a:avLst/>
            </a:prstGeom>
            <a:solidFill>
              <a:srgbClr val="9933FF"/>
            </a:solidFill>
            <a:ln w="28575">
              <a:solidFill>
                <a:srgbClr val="99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rgbClr val="9933FF"/>
                  </a:solidFill>
                </a:ln>
                <a:solidFill>
                  <a:srgbClr val="9933FF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Прямоугольник 72"/>
                <p:cNvSpPr/>
                <p:nvPr/>
              </p:nvSpPr>
              <p:spPr>
                <a:xfrm>
                  <a:off x="6412809" y="4589353"/>
                  <a:ext cx="806116" cy="66867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ln>
                                  <a:solidFill>
                                    <a:srgbClr val="9933FF"/>
                                  </a:solidFill>
                                </a:ln>
                                <a:solidFill>
                                  <a:srgbClr val="9933FF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b="0" i="1" smtClean="0">
                                <a:ln>
                                  <a:solidFill>
                                    <a:srgbClr val="9933FF"/>
                                  </a:solidFill>
                                </a:ln>
                                <a:solidFill>
                                  <a:srgbClr val="9933FF"/>
                                </a:solidFill>
                                <a:latin typeface="Cambria Math"/>
                              </a:rPr>
                              <m:t>7</m:t>
                            </m:r>
                            <m:r>
                              <a:rPr lang="ru-RU" b="0" i="1" smtClean="0">
                                <a:ln>
                                  <a:solidFill>
                                    <a:srgbClr val="9933FF"/>
                                  </a:solidFill>
                                </a:ln>
                                <a:solidFill>
                                  <a:srgbClr val="9933FF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 smtClean="0">
                                <a:ln>
                                  <a:solidFill>
                                    <a:srgbClr val="9933FF"/>
                                  </a:solidFill>
                                </a:ln>
                                <a:solidFill>
                                  <a:srgbClr val="9933FF"/>
                                </a:solidFill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ru-RU" dirty="0">
                    <a:ln>
                      <a:solidFill>
                        <a:srgbClr val="9933FF"/>
                      </a:solidFill>
                    </a:ln>
                    <a:solidFill>
                      <a:srgbClr val="9933FF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Прямоугольник 7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2809" y="4589353"/>
                  <a:ext cx="806116" cy="668670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1" name="Овал 60"/>
          <p:cNvSpPr/>
          <p:nvPr/>
        </p:nvSpPr>
        <p:spPr>
          <a:xfrm rot="10800000">
            <a:off x="5706057" y="2136340"/>
            <a:ext cx="54000" cy="54000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232519" y="121511"/>
                <a:ext cx="1776961" cy="8034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20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2200" i="1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ru-RU" sz="2200" i="1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=−</m:t>
                          </m:r>
                          <m:f>
                            <m:fPr>
                              <m:ctrlPr>
                                <a:rPr lang="ru-RU" sz="2200" i="1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ru-RU" sz="2200" i="1" smtClean="0">
                                      <a:ln>
                                        <a:solidFill>
                                          <a:srgbClr val="0000FF"/>
                                        </a:solidFill>
                                      </a:ln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2200" b="0" i="1" smtClean="0">
                                      <a:ln>
                                        <a:solidFill>
                                          <a:srgbClr val="0000FF"/>
                                        </a:solidFill>
                                      </a:ln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ru-RU" sz="2200" b="0" i="1" smtClean="0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ru-RU" sz="2200" dirty="0">
                  <a:ln>
                    <a:solidFill>
                      <a:srgbClr val="0000FF"/>
                    </a:solidFill>
                  </a:ln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519" y="121511"/>
                <a:ext cx="1776961" cy="803490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1906687" y="4023760"/>
                <a:ext cx="577081" cy="7239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200" i="1" smtClean="0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200" b="0" i="1" smtClean="0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</a:rPr>
                            <m:t>7</m:t>
                          </m:r>
                          <m:r>
                            <a:rPr lang="ru-RU" sz="2200" i="1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ru-RU" sz="2200" b="0" i="1" smtClean="0">
                              <a:ln>
                                <a:solidFill>
                                  <a:srgbClr val="9933FF"/>
                                </a:solidFill>
                              </a:ln>
                              <a:solidFill>
                                <a:srgbClr val="9933FF"/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sz="2200" dirty="0">
                  <a:ln>
                    <a:solidFill>
                      <a:srgbClr val="9933FF"/>
                    </a:solidFill>
                  </a:ln>
                  <a:solidFill>
                    <a:srgbClr val="9933FF"/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687" y="4023760"/>
                <a:ext cx="577081" cy="723981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Line 22"/>
          <p:cNvSpPr>
            <a:spLocks noChangeShapeType="1"/>
          </p:cNvSpPr>
          <p:nvPr/>
        </p:nvSpPr>
        <p:spPr bwMode="auto">
          <a:xfrm flipH="1">
            <a:off x="7263529" y="161242"/>
            <a:ext cx="0" cy="2628001"/>
          </a:xfrm>
          <a:prstGeom prst="line">
            <a:avLst/>
          </a:prstGeom>
          <a:noFill/>
          <a:ln w="3175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387639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30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0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6" grpId="1"/>
      <p:bldP spid="86" grpId="2"/>
      <p:bldP spid="86" grpId="3"/>
      <p:bldP spid="82" grpId="0" animBg="1"/>
      <p:bldP spid="70" grpId="0"/>
      <p:bldP spid="83" grpId="0"/>
      <p:bldP spid="83" grpId="1"/>
      <p:bldP spid="85" grpId="0" animBg="1"/>
      <p:bldP spid="85" grpId="1" animBg="1"/>
      <p:bldP spid="6" grpId="0"/>
      <p:bldP spid="91" grpId="0"/>
      <p:bldP spid="91" grpId="1"/>
      <p:bldP spid="92" grpId="0" animBg="1"/>
      <p:bldP spid="93" grpId="0" animBg="1"/>
      <p:bldP spid="94" grpId="0"/>
      <p:bldP spid="95" grpId="0"/>
      <p:bldP spid="97" grpId="0"/>
      <p:bldP spid="98" grpId="0"/>
      <p:bldP spid="15" grpId="0"/>
      <p:bldP spid="90" grpId="0" animBg="1"/>
      <p:bldP spid="90" grpId="1" animBg="1"/>
      <p:bldP spid="61" grpId="0" animBg="1"/>
      <p:bldP spid="64" grpId="0"/>
      <p:bldP spid="6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Прямая соединительная линия 60"/>
          <p:cNvCxnSpPr>
            <a:stCxn id="144" idx="6"/>
          </p:cNvCxnSpPr>
          <p:nvPr/>
        </p:nvCxnSpPr>
        <p:spPr>
          <a:xfrm flipV="1">
            <a:off x="6199480" y="3904426"/>
            <a:ext cx="1666934" cy="1616138"/>
          </a:xfrm>
          <a:prstGeom prst="line">
            <a:avLst/>
          </a:prstGeom>
          <a:ln w="25400">
            <a:solidFill>
              <a:srgbClr val="CB580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Равнобедренный треугольник 161"/>
          <p:cNvSpPr/>
          <p:nvPr/>
        </p:nvSpPr>
        <p:spPr>
          <a:xfrm rot="11220000">
            <a:off x="5419059" y="5164422"/>
            <a:ext cx="3540054" cy="1434812"/>
          </a:xfrm>
          <a:prstGeom prst="triangle">
            <a:avLst>
              <a:gd name="adj" fmla="val 41196"/>
            </a:avLst>
          </a:prstGeom>
          <a:solidFill>
            <a:srgbClr val="B7B7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Скругленный прямоугольник 145"/>
          <p:cNvSpPr/>
          <p:nvPr/>
        </p:nvSpPr>
        <p:spPr>
          <a:xfrm>
            <a:off x="179512" y="403759"/>
            <a:ext cx="8834397" cy="2255809"/>
          </a:xfrm>
          <a:prstGeom prst="roundRect">
            <a:avLst>
              <a:gd name="adj" fmla="val 15187"/>
            </a:avLst>
          </a:prstGeom>
          <a:solidFill>
            <a:srgbClr val="FFE8C5"/>
          </a:solidFill>
          <a:ln w="28575">
            <a:solidFill>
              <a:srgbClr val="CC33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 flipH="1" flipV="1">
            <a:off x="5544488" y="4969968"/>
            <a:ext cx="3493718" cy="40324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38599" y="403503"/>
                <a:ext cx="8805401" cy="22262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В правильной</m:t>
                      </m:r>
                      <m:r>
                        <a:rPr lang="ru-RU" sz="2200" b="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 треу</m:t>
                      </m:r>
                      <m:r>
                        <a:rPr lang="ru-RU" sz="220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гольной пирамид</m:t>
                      </m:r>
                      <m:r>
                        <a:rPr lang="ru-RU" sz="2200" b="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е</m:t>
                      </m:r>
                      <m:r>
                        <a:rPr lang="ru-RU" sz="220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200" i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SABC</m:t>
                      </m:r>
                      <m:r>
                        <a:rPr lang="en-US" sz="2200" i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 сторона основания АВ </m:t>
                      </m:r>
                    </m:oMath>
                  </m:oMathPara>
                </a14:m>
                <a:endParaRPr lang="en-US" sz="2200" b="0" i="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равна 6, а боковое ребро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SA</m:t>
                      </m:r>
                      <m:r>
                        <a:rPr lang="en-US" sz="2200" b="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 равно 7. На ребрах АВ и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SC</m:t>
                      </m:r>
                      <m:r>
                        <a:rPr lang="en-US" sz="2200" b="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  отмечены </m:t>
                      </m:r>
                    </m:oMath>
                  </m:oMathPara>
                </a14:m>
                <a:endParaRPr lang="en-US" sz="2200" b="0" i="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точки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K</m:t>
                      </m:r>
                      <m:r>
                        <a:rPr lang="en-US" sz="2200" b="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 и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M</m:t>
                      </m:r>
                      <m:r>
                        <a:rPr lang="en-US" sz="2200" b="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 соответственно, причем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AK</m:t>
                      </m:r>
                      <m:r>
                        <a:rPr lang="en-US" sz="2200" b="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 :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KB</m:t>
                      </m:r>
                      <m:r>
                        <a:rPr lang="en-US" sz="2200" b="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SM</m:t>
                      </m:r>
                      <m:r>
                        <a:rPr lang="ru-RU" sz="2200" b="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MC</m:t>
                      </m:r>
                      <m:r>
                        <a:rPr lang="ru-RU" sz="2200" b="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b="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1</m:t>
                      </m:r>
                      <m:r>
                        <a:rPr lang="ru-RU" sz="2200" b="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:</m:t>
                      </m:r>
                      <m:r>
                        <a:rPr lang="en-US" sz="2200" b="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5</m:t>
                      </m:r>
                      <m:r>
                        <a:rPr lang="ru-RU" sz="2200" b="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200" b="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Cambria Math"/>
                </a:endParaRPr>
              </a:p>
              <a:p>
                <a:pPr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Плоскость </m:t>
                      </m:r>
                      <m:r>
                        <m:rPr>
                          <m:sty m:val="p"/>
                        </m:rPr>
                        <a:rPr lang="ru-RU" sz="2200" b="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α</m:t>
                      </m:r>
                      <m:r>
                        <a:rPr lang="ru-RU" sz="2200" b="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 содержит прямую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KM</m:t>
                      </m:r>
                      <m:r>
                        <a:rPr lang="en-US" sz="2200" b="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 и параллельна прямой ВС.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Cambria Math"/>
                </a:endParaRPr>
              </a:p>
              <a:p>
                <a:pPr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а) Докажите, что</m:t>
                      </m:r>
                      <m:r>
                        <a:rPr lang="ru-RU" sz="2200" b="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 п</m:t>
                      </m:r>
                      <m:r>
                        <a:rPr lang="ru-RU" sz="2200" i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лоскость </m:t>
                      </m:r>
                      <m:r>
                        <m:rPr>
                          <m:sty m:val="p"/>
                        </m:rPr>
                        <a:rPr lang="ru-RU" sz="2200" i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α</m:t>
                      </m:r>
                      <m:r>
                        <a:rPr lang="ru-RU" sz="2200" b="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 параллельна прямой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S</m:t>
                      </m:r>
                      <m:r>
                        <a:rPr lang="ru-RU" sz="2200" b="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А</m:t>
                      </m:r>
                      <m:r>
                        <a:rPr lang="ru-RU" sz="2200" i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. 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б) Найдите</m:t>
                      </m:r>
                      <m:r>
                        <a:rPr lang="en-US" sz="2200" i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ru-RU" sz="2200" b="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угол </m:t>
                      </m:r>
                      <m:r>
                        <a:rPr lang="ru-RU" sz="2200" i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между </m:t>
                      </m:r>
                      <m:r>
                        <a:rPr lang="ru-RU" sz="2200" b="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плоскостями</m:t>
                      </m:r>
                      <m:r>
                        <a:rPr lang="ru-RU" sz="2200" i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220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α</m:t>
                      </m:r>
                      <m:r>
                        <a:rPr lang="ru-RU" sz="2200" i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 и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SBC</m:t>
                      </m:r>
                      <m:r>
                        <a:rPr lang="ru-RU" sz="2200" i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599" y="403503"/>
                <a:ext cx="8805401" cy="2226250"/>
              </a:xfrm>
              <a:prstGeom prst="rect">
                <a:avLst/>
              </a:prstGeom>
              <a:blipFill rotWithShape="1">
                <a:blip r:embed="rId3"/>
                <a:stretch>
                  <a:fillRect l="-139" b="-27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7119241" y="2689756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endParaRPr lang="ru-RU" sz="28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>
                <a:off x="-36727" y="2780928"/>
                <a:ext cx="266451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а) Дока</m:t>
                      </m:r>
                      <m:r>
                        <a:rPr lang="ru-RU" sz="2200" b="0" i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за</m:t>
                      </m:r>
                      <m:r>
                        <a:rPr lang="ru-RU" sz="220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те</m:t>
                      </m:r>
                      <m:r>
                        <a:rPr lang="ru-RU" sz="2200" b="0" i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льство.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727" y="2780928"/>
                <a:ext cx="2664511" cy="430887"/>
              </a:xfrm>
              <a:prstGeom prst="rect">
                <a:avLst/>
              </a:prstGeom>
              <a:blipFill rotWithShape="1">
                <a:blip r:embed="rId4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/>
              <p:cNvSpPr/>
              <p:nvPr/>
            </p:nvSpPr>
            <p:spPr>
              <a:xfrm>
                <a:off x="4427984" y="2780928"/>
                <a:ext cx="1322926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smtClean="0">
                          <a:ln>
                            <a:solidFill>
                              <a:srgbClr val="CB5801"/>
                            </a:solidFill>
                          </a:ln>
                          <a:solidFill>
                            <a:srgbClr val="CB5801"/>
                          </a:solidFill>
                          <a:latin typeface="Cambria Math"/>
                          <a:ea typeface="Cambria Math"/>
                        </a:rPr>
                        <m:t>K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n>
                            <a:solidFill>
                              <a:srgbClr val="CB5801"/>
                            </a:solidFill>
                          </a:ln>
                          <a:solidFill>
                            <a:srgbClr val="CB5801"/>
                          </a:solidFill>
                          <a:latin typeface="Cambria Math"/>
                          <a:ea typeface="Cambria Math"/>
                        </a:rPr>
                        <m:t>M</m:t>
                      </m:r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⊂</m:t>
                      </m:r>
                      <m:r>
                        <a:rPr lang="en-US" sz="2200" i="1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20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ru-RU" sz="2200" i="0" smtClean="0"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41" name="Прямоугольник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2780928"/>
                <a:ext cx="1322926" cy="43088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угольник 55"/>
              <p:cNvSpPr/>
              <p:nvPr/>
            </p:nvSpPr>
            <p:spPr>
              <a:xfrm>
                <a:off x="2483768" y="2786946"/>
                <a:ext cx="2115003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smtClean="0">
                          <a:latin typeface="Cambria Math"/>
                        </a:rPr>
                        <m:t>С</m:t>
                      </m:r>
                      <m:r>
                        <a:rPr lang="ru-RU" sz="2200" i="0" smtClean="0">
                          <a:latin typeface="Cambria Math"/>
                        </a:rPr>
                        <m:t>ечение п</m:t>
                      </m:r>
                      <m:r>
                        <a:rPr lang="ru-RU" sz="2200">
                          <a:latin typeface="Cambria Math"/>
                        </a:rPr>
                        <m:t>л</m:t>
                      </m:r>
                      <m:r>
                        <a:rPr lang="ru-RU" sz="2200" i="0" smtClean="0">
                          <a:latin typeface="Cambria Math"/>
                        </a:rPr>
                        <m:t>.</m:t>
                      </m:r>
                      <m:r>
                        <a:rPr lang="ru-RU" sz="220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ru-RU" sz="2200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α</m:t>
                      </m:r>
                      <m:r>
                        <a:rPr lang="ru-RU" sz="2200" b="0" i="0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ru-RU" sz="2200" i="0" smtClean="0">
                          <a:latin typeface="Cambria Math"/>
                          <a:ea typeface="Cambria Math"/>
                        </a:rPr>
                        <m:t>: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56" name="Прямоугольник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2786946"/>
                <a:ext cx="2115003" cy="43088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Прямоугольник 82"/>
              <p:cNvSpPr/>
              <p:nvPr/>
            </p:nvSpPr>
            <p:spPr>
              <a:xfrm>
                <a:off x="2597238" y="3251203"/>
                <a:ext cx="262283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i="1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i="1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∩</m:t>
                      </m:r>
                      <m:d>
                        <m:dPr>
                          <m:ctrlPr>
                            <a:rPr lang="en-US" sz="2200" i="1" smtClean="0">
                              <a:ln>
                                <a:solidFill>
                                  <a:srgbClr val="3399FF"/>
                                </a:solidFill>
                              </a:ln>
                              <a:solidFill>
                                <a:srgbClr val="3399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n>
                                <a:solidFill>
                                  <a:srgbClr val="3399FF"/>
                                </a:solidFill>
                              </a:ln>
                              <a:solidFill>
                                <a:srgbClr val="3399FF"/>
                              </a:solidFill>
                              <a:latin typeface="Cambria Math"/>
                              <a:ea typeface="Cambria Math"/>
                            </a:rPr>
                            <m:t>𝑆𝐵𝐶</m:t>
                          </m:r>
                        </m:e>
                      </m:d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n>
                            <a:solidFill>
                              <a:srgbClr val="990099"/>
                            </a:solidFill>
                          </a:ln>
                          <a:solidFill>
                            <a:srgbClr val="990099"/>
                          </a:solidFill>
                          <a:latin typeface="Cambria Math"/>
                          <a:ea typeface="Cambria Math"/>
                        </a:rPr>
                        <m:t>ML</m:t>
                      </m:r>
                      <m:r>
                        <a:rPr lang="ru-RU" sz="2200"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83" name="Прямоугольник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7238" y="3251203"/>
                <a:ext cx="2622834" cy="43088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Прямоугольник 83"/>
              <p:cNvSpPr/>
              <p:nvPr/>
            </p:nvSpPr>
            <p:spPr>
              <a:xfrm>
                <a:off x="5049344" y="3236237"/>
                <a:ext cx="175490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smtClean="0">
                          <a:ln>
                            <a:solidFill>
                              <a:srgbClr val="990099"/>
                            </a:solidFill>
                          </a:ln>
                          <a:solidFill>
                            <a:srgbClr val="990099"/>
                          </a:solidFill>
                          <a:latin typeface="Cambria Math"/>
                          <a:ea typeface="Cambria Math"/>
                        </a:rPr>
                        <m:t>ВС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⊂</m:t>
                      </m:r>
                      <m:d>
                        <m:dPr>
                          <m:ctrlPr>
                            <a:rPr lang="en-US" sz="2200" i="1" smtClean="0">
                              <a:ln>
                                <a:solidFill>
                                  <a:srgbClr val="3399FF"/>
                                </a:solidFill>
                              </a:ln>
                              <a:solidFill>
                                <a:srgbClr val="3399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n>
                                <a:solidFill>
                                  <a:srgbClr val="3399FF"/>
                                </a:solidFill>
                              </a:ln>
                              <a:solidFill>
                                <a:srgbClr val="3399FF"/>
                              </a:solidFill>
                              <a:latin typeface="Cambria Math"/>
                              <a:ea typeface="Cambria Math"/>
                            </a:rPr>
                            <m:t>𝑆𝐵𝐶</m:t>
                          </m:r>
                        </m:e>
                      </m:d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84" name="Прямоугольник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9344" y="3236237"/>
                <a:ext cx="1754904" cy="43088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Прямоугольник 85"/>
              <p:cNvSpPr/>
              <p:nvPr/>
            </p:nvSpPr>
            <p:spPr>
              <a:xfrm>
                <a:off x="68406" y="3645024"/>
                <a:ext cx="1047210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smtClean="0">
                          <a:ln>
                            <a:solidFill>
                              <a:srgbClr val="990099"/>
                            </a:solidFill>
                          </a:ln>
                          <a:solidFill>
                            <a:srgbClr val="990099"/>
                          </a:solidFill>
                          <a:latin typeface="Cambria Math"/>
                          <a:ea typeface="Cambria Math"/>
                        </a:rPr>
                        <m:t>ВС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∥</m:t>
                      </m:r>
                      <m:r>
                        <a:rPr lang="en-US" sz="2200" i="1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sz="2200" dirty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6" name="Прямоугольник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06" y="3645024"/>
                <a:ext cx="1047210" cy="430887"/>
              </a:xfrm>
              <a:prstGeom prst="rect">
                <a:avLst/>
              </a:prstGeom>
              <a:blipFill rotWithShape="1">
                <a:blip r:embed="rId9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Прямоугольник 86"/>
              <p:cNvSpPr/>
              <p:nvPr/>
            </p:nvSpPr>
            <p:spPr>
              <a:xfrm>
                <a:off x="1004351" y="3645024"/>
                <a:ext cx="1572290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ru-RU" sz="2200" smtClean="0">
                          <a:ln>
                            <a:solidFill>
                              <a:srgbClr val="990099"/>
                            </a:solidFill>
                          </a:ln>
                          <a:solidFill>
                            <a:srgbClr val="990099"/>
                          </a:solidFill>
                          <a:latin typeface="Cambria Math"/>
                          <a:ea typeface="Cambria Math"/>
                        </a:rPr>
                        <m:t>ВС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∥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n>
                            <a:solidFill>
                              <a:srgbClr val="990099"/>
                            </a:solidFill>
                          </a:ln>
                          <a:solidFill>
                            <a:srgbClr val="990099"/>
                          </a:solidFill>
                          <a:latin typeface="Cambria Math"/>
                          <a:ea typeface="Cambria Math"/>
                        </a:rPr>
                        <m:t>M</m:t>
                      </m:r>
                      <m:r>
                        <m:rPr>
                          <m:sty m:val="p"/>
                        </m:rPr>
                        <a:rPr lang="en-US" sz="2200">
                          <a:ln>
                            <a:solidFill>
                              <a:srgbClr val="990099"/>
                            </a:solidFill>
                          </a:ln>
                          <a:solidFill>
                            <a:srgbClr val="990099"/>
                          </a:solidFill>
                          <a:latin typeface="Cambria Math"/>
                          <a:ea typeface="Cambria Math"/>
                        </a:rPr>
                        <m:t>L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990099"/>
                    </a:solidFill>
                  </a:ln>
                  <a:solidFill>
                    <a:srgbClr val="990099"/>
                  </a:solidFill>
                </a:endParaRPr>
              </a:p>
            </p:txBody>
          </p:sp>
        </mc:Choice>
        <mc:Fallback xmlns="">
          <p:sp>
            <p:nvSpPr>
              <p:cNvPr id="87" name="Прямоугольник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351" y="3645024"/>
                <a:ext cx="1572290" cy="430887"/>
              </a:xfrm>
              <a:prstGeom prst="rect">
                <a:avLst/>
              </a:prstGeom>
              <a:blipFill rotWithShape="1">
                <a:blip r:embed="rId10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Прямоугольник 88"/>
              <p:cNvSpPr/>
              <p:nvPr/>
            </p:nvSpPr>
            <p:spPr>
              <a:xfrm>
                <a:off x="2534848" y="4042468"/>
                <a:ext cx="2613216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i="1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i="1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∩</m:t>
                      </m:r>
                      <m:d>
                        <m:dPr>
                          <m:ctrlPr>
                            <a:rPr lang="en-US" sz="2200" i="1" smtClean="0">
                              <a:ln>
                                <a:solidFill>
                                  <a:srgbClr val="8243FF"/>
                                </a:solidFill>
                              </a:ln>
                              <a:solidFill>
                                <a:srgbClr val="8243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ru-RU" sz="2200" b="0" i="1" smtClean="0">
                              <a:ln>
                                <a:solidFill>
                                  <a:srgbClr val="8243FF"/>
                                </a:solidFill>
                              </a:ln>
                              <a:solidFill>
                                <a:srgbClr val="8243FF"/>
                              </a:solidFill>
                              <a:latin typeface="Cambria Math"/>
                              <a:ea typeface="Cambria Math"/>
                            </a:rPr>
                            <m:t>А</m:t>
                          </m:r>
                          <m:r>
                            <a:rPr lang="en-US" sz="2200" b="0" i="1" smtClean="0">
                              <a:ln>
                                <a:solidFill>
                                  <a:srgbClr val="8243FF"/>
                                </a:solidFill>
                              </a:ln>
                              <a:solidFill>
                                <a:srgbClr val="8243FF"/>
                              </a:solidFill>
                              <a:latin typeface="Cambria Math"/>
                              <a:ea typeface="Cambria Math"/>
                            </a:rPr>
                            <m:t>𝐵𝐶</m:t>
                          </m:r>
                        </m:e>
                      </m:d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n>
                            <a:solidFill>
                              <a:srgbClr val="990099"/>
                            </a:solidFill>
                          </a:ln>
                          <a:solidFill>
                            <a:srgbClr val="990099"/>
                          </a:solidFill>
                          <a:latin typeface="Cambria Math"/>
                          <a:ea typeface="Cambria Math"/>
                        </a:rPr>
                        <m:t>KT</m:t>
                      </m:r>
                      <m:r>
                        <a:rPr lang="ru-RU" sz="2200"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89" name="Прямоугольник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848" y="4042468"/>
                <a:ext cx="2613216" cy="43088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Прямоугольник 89"/>
              <p:cNvSpPr/>
              <p:nvPr/>
            </p:nvSpPr>
            <p:spPr>
              <a:xfrm>
                <a:off x="42903" y="4419109"/>
                <a:ext cx="530414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аналогично</m:t>
                      </m:r>
                      <m:r>
                        <a:rPr lang="ru-RU" sz="2200" b="0" i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ru-RU" sz="2200" smtClean="0">
                          <a:ln>
                            <a:solidFill>
                              <a:srgbClr val="990099"/>
                            </a:solidFill>
                          </a:ln>
                          <a:solidFill>
                            <a:srgbClr val="990099"/>
                          </a:solidFill>
                          <a:latin typeface="Cambria Math"/>
                          <a:ea typeface="Cambria Math"/>
                        </a:rPr>
                        <m:t>ВС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∥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n>
                            <a:solidFill>
                              <a:srgbClr val="990099"/>
                            </a:solidFill>
                          </a:ln>
                          <a:solidFill>
                            <a:srgbClr val="990099"/>
                          </a:solidFill>
                          <a:latin typeface="Cambria Math"/>
                          <a:ea typeface="Cambria Math"/>
                        </a:rPr>
                        <m:t>KT</m:t>
                      </m:r>
                      <m:r>
                        <a:rPr lang="ru-RU" sz="2200" b="0" i="0" smtClean="0">
                          <a:ln>
                            <a:solidFill>
                              <a:srgbClr val="249024"/>
                            </a:solidFill>
                          </a:ln>
                          <a:solidFill>
                            <a:srgbClr val="249024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ru-RU" sz="2200" i="1">
                              <a:latin typeface="Cambria Math"/>
                              <a:ea typeface="Cambria Math"/>
                            </a:rPr>
                            <m:t>по т</m:t>
                          </m:r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ru-RU" sz="2200" i="1">
                              <a:latin typeface="Cambria Math"/>
                              <a:ea typeface="Cambria Math"/>
                            </a:rPr>
                            <m:t> о прям</m:t>
                          </m:r>
                          <m:r>
                            <a:rPr lang="ru-RU" sz="2200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∥</m:t>
                          </m:r>
                          <m:r>
                            <a:rPr lang="ru-RU" sz="2200" i="1">
                              <a:latin typeface="Cambria Math"/>
                              <a:ea typeface="Cambria Math"/>
                            </a:rPr>
                            <m:t>пл</m:t>
                          </m:r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.</m:t>
                          </m:r>
                        </m:e>
                      </m:d>
                    </m:oMath>
                  </m:oMathPara>
                </a14:m>
                <a:endParaRPr lang="ru-RU" sz="2200" dirty="0">
                  <a:ln>
                    <a:solidFill>
                      <a:srgbClr val="00B050"/>
                    </a:solidFill>
                  </a:ln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0" name="Прямоугольник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03" y="4419109"/>
                <a:ext cx="5304144" cy="430887"/>
              </a:xfrm>
              <a:prstGeom prst="rect">
                <a:avLst/>
              </a:prstGeom>
              <a:blipFill rotWithShape="1">
                <a:blip r:embed="rId12"/>
                <a:stretch>
                  <a:fillRect b="-84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Прямоугольник 93"/>
              <p:cNvSpPr/>
              <p:nvPr/>
            </p:nvSpPr>
            <p:spPr>
              <a:xfrm>
                <a:off x="48067" y="5230361"/>
                <a:ext cx="4390689" cy="430887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4</m:t>
                      </m:r>
                      <m:r>
                        <a:rPr lang="ru-RU" sz="220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ru-RU" sz="2200" b="0" i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  </m:t>
                      </m:r>
                      <m:r>
                        <a:rPr lang="ru-RU" sz="2200" b="0" i="1" smtClean="0">
                          <a:ln>
                            <a:solidFill>
                              <a:srgbClr val="3399FF"/>
                            </a:solidFill>
                          </a:ln>
                          <a:solidFill>
                            <a:srgbClr val="3399FF"/>
                          </a:solidFill>
                          <a:latin typeface="Cambria Math"/>
                          <a:ea typeface="Cambria Math"/>
                        </a:rPr>
                        <m:t>∆ </m:t>
                      </m:r>
                      <m:r>
                        <a:rPr lang="en-US" sz="2200" i="1">
                          <a:ln>
                            <a:solidFill>
                              <a:srgbClr val="3399FF"/>
                            </a:solidFill>
                          </a:ln>
                          <a:solidFill>
                            <a:srgbClr val="3399FF"/>
                          </a:solidFill>
                          <a:latin typeface="Cambria Math"/>
                          <a:ea typeface="Cambria Math"/>
                        </a:rPr>
                        <m:t>𝑆𝐵𝐶</m:t>
                      </m:r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ru-RU" sz="2200" b="0" i="0" smtClean="0">
                          <a:ln>
                            <a:solidFill>
                              <a:srgbClr val="3399FF"/>
                            </a:solidFill>
                          </a:ln>
                          <a:solidFill>
                            <a:srgbClr val="3399FF"/>
                          </a:solidFill>
                          <a:latin typeface="Cambria Math"/>
                          <a:ea typeface="Cambria Math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2200" smtClean="0">
                          <a:ln>
                            <a:solidFill>
                              <a:srgbClr val="990099"/>
                            </a:solidFill>
                          </a:ln>
                          <a:solidFill>
                            <a:srgbClr val="990099"/>
                          </a:solidFill>
                          <a:latin typeface="Cambria Math"/>
                          <a:ea typeface="Cambria Math"/>
                        </a:rPr>
                        <m:t>M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n>
                            <a:solidFill>
                              <a:srgbClr val="990099"/>
                            </a:solidFill>
                          </a:ln>
                          <a:solidFill>
                            <a:srgbClr val="990099"/>
                          </a:solidFill>
                          <a:latin typeface="Cambria Math"/>
                          <a:ea typeface="Cambria Math"/>
                        </a:rPr>
                        <m:t>L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∥</m:t>
                      </m:r>
                      <m:r>
                        <a:rPr lang="ru-RU" sz="2200" smtClean="0">
                          <a:ln>
                            <a:solidFill>
                              <a:srgbClr val="990099"/>
                            </a:solidFill>
                          </a:ln>
                          <a:solidFill>
                            <a:srgbClr val="990099"/>
                          </a:solidFill>
                          <a:latin typeface="Cambria Math"/>
                          <a:ea typeface="Cambria Math"/>
                        </a:rPr>
                        <m:t>ВС</m:t>
                      </m:r>
                      <m:r>
                        <a:rPr lang="en-US" sz="2200" i="0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200" i="1" smtClean="0">
                          <a:ln>
                            <a:solidFill>
                              <a:srgbClr val="3399FF"/>
                            </a:solidFill>
                          </a:ln>
                          <a:solidFill>
                            <a:srgbClr val="3399FF"/>
                          </a:solidFill>
                          <a:latin typeface="Cambria Math"/>
                          <a:ea typeface="Cambria Math"/>
                        </a:rPr>
                        <m:t>𝑆𝑀</m:t>
                      </m:r>
                      <m:r>
                        <a:rPr lang="ru-RU" sz="2200" i="1">
                          <a:latin typeface="Cambria Math"/>
                          <a:ea typeface="Cambria Math"/>
                        </a:rPr>
                        <m:t>:</m:t>
                      </m:r>
                      <m:r>
                        <a:rPr lang="en-US" sz="2200" i="1" smtClean="0">
                          <a:ln>
                            <a:solidFill>
                              <a:srgbClr val="3399FF"/>
                            </a:solidFill>
                          </a:ln>
                          <a:solidFill>
                            <a:srgbClr val="3399FF"/>
                          </a:solidFill>
                          <a:latin typeface="Cambria Math"/>
                          <a:ea typeface="Cambria Math"/>
                        </a:rPr>
                        <m:t>𝑀𝐶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200" i="1" smtClean="0">
                          <a:ln>
                            <a:solidFill>
                              <a:srgbClr val="3399FF"/>
                            </a:solidFill>
                          </a:ln>
                          <a:solidFill>
                            <a:srgbClr val="3399FF"/>
                          </a:solidFill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:</m:t>
                      </m:r>
                      <m:r>
                        <a:rPr lang="en-US" sz="2200" i="1" smtClean="0">
                          <a:ln>
                            <a:solidFill>
                              <a:srgbClr val="3399FF"/>
                            </a:solidFill>
                          </a:ln>
                          <a:solidFill>
                            <a:srgbClr val="3399FF"/>
                          </a:solidFill>
                          <a:latin typeface="Cambria Math"/>
                          <a:ea typeface="Cambria Math"/>
                        </a:rPr>
                        <m:t>5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3399FF"/>
                    </a:solidFill>
                  </a:ln>
                  <a:solidFill>
                    <a:srgbClr val="3399FF"/>
                  </a:solidFill>
                </a:endParaRPr>
              </a:p>
            </p:txBody>
          </p:sp>
        </mc:Choice>
        <mc:Fallback xmlns="">
          <p:sp>
            <p:nvSpPr>
              <p:cNvPr id="94" name="Прямоугольник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67" y="5230361"/>
                <a:ext cx="4390689" cy="430887"/>
              </a:xfrm>
              <a:prstGeom prst="rect">
                <a:avLst/>
              </a:prstGeom>
              <a:blipFill rotWithShape="1">
                <a:blip r:embed="rId13"/>
                <a:stretch>
                  <a:fillRect l="-139" b="-42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Прямоугольник 97"/>
              <p:cNvSpPr/>
              <p:nvPr/>
            </p:nvSpPr>
            <p:spPr>
              <a:xfrm>
                <a:off x="35496" y="4831755"/>
                <a:ext cx="3817776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3.</m:t>
                      </m:r>
                      <m:r>
                        <a:rPr lang="en-US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200" b="0" i="1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𝐾𝐿</m:t>
                      </m:r>
                      <m:r>
                        <a:rPr lang="en-US" sz="2200" i="1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en-US" sz="2200" b="0" i="1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искомое сечение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00B050"/>
                    </a:solidFill>
                  </a:ln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8" name="Прямоугольник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4831755"/>
                <a:ext cx="3817776" cy="430887"/>
              </a:xfrm>
              <a:prstGeom prst="rect">
                <a:avLst/>
              </a:prstGeom>
              <a:blipFill rotWithShape="1">
                <a:blip r:embed="rId14"/>
                <a:stretch>
                  <a:fillRect l="-1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Прямоугольник 71"/>
              <p:cNvSpPr/>
              <p:nvPr/>
            </p:nvSpPr>
            <p:spPr>
              <a:xfrm>
                <a:off x="5580112" y="2795251"/>
                <a:ext cx="1047210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∥</m:t>
                      </m:r>
                      <m:r>
                        <a:rPr lang="ru-RU" sz="2200" smtClean="0">
                          <a:ln>
                            <a:solidFill>
                              <a:srgbClr val="990099"/>
                            </a:solidFill>
                          </a:ln>
                          <a:solidFill>
                            <a:srgbClr val="990099"/>
                          </a:solidFill>
                          <a:latin typeface="Cambria Math"/>
                          <a:ea typeface="Cambria Math"/>
                        </a:rPr>
                        <m:t>ВС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990099"/>
                    </a:solidFill>
                  </a:ln>
                  <a:solidFill>
                    <a:srgbClr val="990099"/>
                  </a:solidFill>
                </a:endParaRPr>
              </a:p>
            </p:txBody>
          </p:sp>
        </mc:Choice>
        <mc:Fallback xmlns="">
          <p:sp>
            <p:nvSpPr>
              <p:cNvPr id="72" name="Прямоугольник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2795251"/>
                <a:ext cx="1047210" cy="430887"/>
              </a:xfrm>
              <a:prstGeom prst="rect">
                <a:avLst/>
              </a:prstGeom>
              <a:blipFill rotWithShape="1">
                <a:blip r:embed="rId15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TextBox 74"/>
          <p:cNvSpPr txBox="1"/>
          <p:nvPr/>
        </p:nvSpPr>
        <p:spPr>
          <a:xfrm>
            <a:off x="5285794" y="4849996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А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7380312" y="6434172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endParaRPr lang="ru-RU" sz="28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144"/>
              <p:cNvSpPr txBox="1"/>
              <p:nvPr/>
            </p:nvSpPr>
            <p:spPr>
              <a:xfrm>
                <a:off x="3541392" y="-27384"/>
                <a:ext cx="1894703" cy="430887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Задание </m:t>
                      </m:r>
                      <m:r>
                        <a:rPr lang="ru-RU" sz="2200" i="1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№1</m:t>
                      </m:r>
                      <m:r>
                        <a:rPr lang="en-US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4</m:t>
                      </m:r>
                      <m:r>
                        <a:rPr lang="ru-RU" sz="2200" i="1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5" name="TextBox 1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1392" y="-27384"/>
                <a:ext cx="1894703" cy="430887"/>
              </a:xfrm>
              <a:prstGeom prst="rect">
                <a:avLst/>
              </a:prstGeom>
              <a:blipFill rotWithShape="1">
                <a:blip r:embed="rId16"/>
                <a:stretch>
                  <a:fillRect l="-1608" b="-10000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Box 147"/>
              <p:cNvSpPr txBox="1"/>
              <p:nvPr/>
            </p:nvSpPr>
            <p:spPr>
              <a:xfrm>
                <a:off x="8251556" y="4284044"/>
                <a:ext cx="52488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160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5</m:t>
                          </m:r>
                        </m:e>
                      </m:d>
                    </m:oMath>
                  </m:oMathPara>
                </a14:m>
                <a:endParaRPr lang="ru-RU" sz="16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8" name="TextBox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1556" y="4284044"/>
                <a:ext cx="524887" cy="338554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/>
              <p:cNvSpPr txBox="1"/>
              <p:nvPr/>
            </p:nvSpPr>
            <p:spPr>
              <a:xfrm>
                <a:off x="5456787" y="5161842"/>
                <a:ext cx="52488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160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ru-RU" sz="16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9" name="TextBox 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6787" y="5161842"/>
                <a:ext cx="524887" cy="338554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/>
              <p:cNvSpPr txBox="1"/>
              <p:nvPr/>
            </p:nvSpPr>
            <p:spPr>
              <a:xfrm>
                <a:off x="6219097" y="5841960"/>
                <a:ext cx="52488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160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5</m:t>
                          </m:r>
                        </m:e>
                      </m:d>
                    </m:oMath>
                  </m:oMathPara>
                </a14:m>
                <a:endParaRPr lang="ru-RU" sz="16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0" name="TextBox 1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9097" y="5841960"/>
                <a:ext cx="524887" cy="338554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1" name="TextBox 150"/>
          <p:cNvSpPr txBox="1"/>
          <p:nvPr/>
        </p:nvSpPr>
        <p:spPr>
          <a:xfrm>
            <a:off x="6588224" y="5013176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endParaRPr lang="ru-RU" sz="2800" b="1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0" name="Параллелограмм 159"/>
          <p:cNvSpPr/>
          <p:nvPr/>
        </p:nvSpPr>
        <p:spPr>
          <a:xfrm rot="19560000">
            <a:off x="5897818" y="4537347"/>
            <a:ext cx="2268000" cy="370050"/>
          </a:xfrm>
          <a:prstGeom prst="parallelogram">
            <a:avLst>
              <a:gd name="adj" fmla="val 418262"/>
            </a:avLst>
          </a:prstGeom>
          <a:solidFill>
            <a:srgbClr val="F68426">
              <a:alpha val="60784"/>
            </a:srgbClr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02" name="Прямая соединительная линия 101"/>
          <p:cNvCxnSpPr>
            <a:endCxn id="142" idx="6"/>
          </p:cNvCxnSpPr>
          <p:nvPr/>
        </p:nvCxnSpPr>
        <p:spPr>
          <a:xfrm flipV="1">
            <a:off x="6816043" y="3916690"/>
            <a:ext cx="1077563" cy="115707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Равнобедренный треугольник 160"/>
          <p:cNvSpPr/>
          <p:nvPr/>
        </p:nvSpPr>
        <p:spPr>
          <a:xfrm rot="5160000">
            <a:off x="6364466" y="3908793"/>
            <a:ext cx="3556808" cy="1713226"/>
          </a:xfrm>
          <a:prstGeom prst="triangle">
            <a:avLst>
              <a:gd name="adj" fmla="val 68782"/>
            </a:avLst>
          </a:prstGeom>
          <a:solidFill>
            <a:srgbClr val="99CC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flipV="1">
            <a:off x="7412450" y="5373217"/>
            <a:ext cx="1625756" cy="1233086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 flipV="1">
            <a:off x="7170928" y="3049120"/>
            <a:ext cx="1867278" cy="2324096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29"/>
          <p:cNvCxnSpPr/>
          <p:nvPr/>
        </p:nvCxnSpPr>
        <p:spPr>
          <a:xfrm flipV="1">
            <a:off x="6195532" y="5083060"/>
            <a:ext cx="612000" cy="439348"/>
          </a:xfrm>
          <a:prstGeom prst="line">
            <a:avLst/>
          </a:prstGeom>
          <a:ln w="25400">
            <a:solidFill>
              <a:srgbClr val="9900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Прямоугольник 162"/>
              <p:cNvSpPr/>
              <p:nvPr/>
            </p:nvSpPr>
            <p:spPr>
              <a:xfrm>
                <a:off x="-23003" y="3252241"/>
                <a:ext cx="2794803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1.</m:t>
                      </m:r>
                      <m:r>
                        <a:rPr lang="en-US" sz="2200" b="0" i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n>
                            <a:solidFill>
                              <a:srgbClr val="CB5801"/>
                            </a:solidFill>
                          </a:ln>
                          <a:solidFill>
                            <a:srgbClr val="CB5801"/>
                          </a:solidFill>
                          <a:latin typeface="Cambria Math"/>
                          <a:ea typeface="Cambria Math"/>
                        </a:rPr>
                        <m:t>M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sz="2200" i="1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ru-RU" sz="2200" i="0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ru-RU" sz="2200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200" smtClean="0">
                          <a:ln>
                            <a:solidFill>
                              <a:srgbClr val="CB5801"/>
                            </a:solidFill>
                          </a:ln>
                          <a:solidFill>
                            <a:srgbClr val="CB5801"/>
                          </a:solidFill>
                          <a:latin typeface="Cambria Math"/>
                          <a:ea typeface="Cambria Math"/>
                        </a:rPr>
                        <m:t>M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∈</m:t>
                      </m:r>
                      <m:d>
                        <m:dPr>
                          <m:ctrlPr>
                            <a:rPr lang="en-US" sz="2200" i="1">
                              <a:ln>
                                <a:solidFill>
                                  <a:srgbClr val="3399FF"/>
                                </a:solidFill>
                              </a:ln>
                              <a:solidFill>
                                <a:srgbClr val="3399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i="1" smtClean="0">
                              <a:ln>
                                <a:solidFill>
                                  <a:srgbClr val="3399FF"/>
                                </a:solidFill>
                              </a:ln>
                              <a:solidFill>
                                <a:srgbClr val="3399FF"/>
                              </a:solidFill>
                              <a:latin typeface="Cambria Math"/>
                              <a:ea typeface="Cambria Math"/>
                            </a:rPr>
                            <m:t>𝑆𝐵𝐶</m:t>
                          </m:r>
                        </m:e>
                      </m:d>
                    </m:oMath>
                  </m:oMathPara>
                </a14:m>
                <a:endParaRPr lang="ru-RU" sz="2200" dirty="0">
                  <a:ln>
                    <a:solidFill>
                      <a:srgbClr val="00B050"/>
                    </a:solidFill>
                  </a:ln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63" name="Прямоугольник 1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3003" y="3252241"/>
                <a:ext cx="2794803" cy="430887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Прямоугольник 163"/>
              <p:cNvSpPr/>
              <p:nvPr/>
            </p:nvSpPr>
            <p:spPr>
              <a:xfrm>
                <a:off x="2411760" y="3646185"/>
                <a:ext cx="3999556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2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ru-RU" sz="2200" b="0" i="1" smtClean="0">
                              <a:latin typeface="Cambria Math"/>
                              <a:ea typeface="Cambria Math"/>
                            </a:rPr>
                            <m:t>по т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ru-RU" sz="2200" b="0" i="1" smtClean="0">
                              <a:latin typeface="Cambria Math"/>
                              <a:ea typeface="Cambria Math"/>
                            </a:rPr>
                            <m:t> о прямой</m:t>
                          </m:r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∥</m:t>
                          </m:r>
                          <m:r>
                            <a:rPr lang="ru-RU" sz="2200" i="1" smtClean="0">
                              <a:latin typeface="Cambria Math"/>
                              <a:ea typeface="Cambria Math"/>
                            </a:rPr>
                            <m:t>плоскости</m:t>
                          </m:r>
                        </m:e>
                      </m:d>
                    </m:oMath>
                  </m:oMathPara>
                </a14:m>
                <a:endParaRPr lang="ru-RU" sz="2200" dirty="0">
                  <a:ln>
                    <a:solidFill>
                      <a:srgbClr val="00B050"/>
                    </a:solidFill>
                  </a:ln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64" name="Прямоугольник 1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3646185"/>
                <a:ext cx="3999556" cy="430887"/>
              </a:xfrm>
              <a:prstGeom prst="rect">
                <a:avLst/>
              </a:prstGeom>
              <a:blipFill rotWithShape="1">
                <a:blip r:embed="rId22"/>
                <a:stretch>
                  <a:fillRect b="-140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Прямоугольник 165"/>
              <p:cNvSpPr/>
              <p:nvPr/>
            </p:nvSpPr>
            <p:spPr>
              <a:xfrm>
                <a:off x="-4471" y="4054186"/>
                <a:ext cx="2653739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2.</m:t>
                      </m:r>
                      <m:r>
                        <a:rPr lang="en-US" sz="2200" b="0" i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n>
                            <a:solidFill>
                              <a:srgbClr val="CB5801"/>
                            </a:solidFill>
                          </a:ln>
                          <a:solidFill>
                            <a:srgbClr val="CB5801"/>
                          </a:solidFill>
                          <a:latin typeface="Cambria Math"/>
                          <a:ea typeface="Cambria Math"/>
                        </a:rPr>
                        <m:t>K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sz="2200" i="1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ru-RU" sz="2200" i="0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ru-RU" sz="2200" b="0" i="0" smtClean="0">
                          <a:ln>
                            <a:solidFill>
                              <a:srgbClr val="CB5801"/>
                            </a:solidFill>
                          </a:ln>
                          <a:solidFill>
                            <a:srgbClr val="CB580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n>
                            <a:solidFill>
                              <a:srgbClr val="CB5801"/>
                            </a:solidFill>
                          </a:ln>
                          <a:solidFill>
                            <a:srgbClr val="CB5801"/>
                          </a:solidFill>
                          <a:latin typeface="Cambria Math"/>
                          <a:ea typeface="Cambria Math"/>
                        </a:rPr>
                        <m:t>K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∈</m:t>
                      </m:r>
                      <m:d>
                        <m:dPr>
                          <m:ctrlPr>
                            <a:rPr lang="en-US" sz="2200" i="1" smtClean="0">
                              <a:ln>
                                <a:solidFill>
                                  <a:srgbClr val="8243FF"/>
                                </a:solidFill>
                              </a:ln>
                              <a:solidFill>
                                <a:srgbClr val="8243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ru-RU" sz="2200" i="1">
                              <a:ln>
                                <a:solidFill>
                                  <a:srgbClr val="8243FF"/>
                                </a:solidFill>
                              </a:ln>
                              <a:solidFill>
                                <a:srgbClr val="8243FF"/>
                              </a:solidFill>
                              <a:latin typeface="Cambria Math"/>
                              <a:ea typeface="Cambria Math"/>
                            </a:rPr>
                            <m:t>А</m:t>
                          </m:r>
                          <m:r>
                            <a:rPr lang="en-US" sz="2200" i="1">
                              <a:ln>
                                <a:solidFill>
                                  <a:srgbClr val="8243FF"/>
                                </a:solidFill>
                              </a:ln>
                              <a:solidFill>
                                <a:srgbClr val="8243FF"/>
                              </a:solidFill>
                              <a:latin typeface="Cambria Math"/>
                              <a:ea typeface="Cambria Math"/>
                            </a:rPr>
                            <m:t>𝐵𝐶</m:t>
                          </m:r>
                        </m:e>
                      </m:d>
                    </m:oMath>
                  </m:oMathPara>
                </a14:m>
                <a:endParaRPr lang="ru-RU" sz="2200" dirty="0">
                  <a:ln>
                    <a:solidFill>
                      <a:srgbClr val="00B050"/>
                    </a:solidFill>
                  </a:ln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66" name="Прямоугольник 1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471" y="4054186"/>
                <a:ext cx="2653739" cy="430887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Прямоугольник 167"/>
              <p:cNvSpPr/>
              <p:nvPr/>
            </p:nvSpPr>
            <p:spPr>
              <a:xfrm>
                <a:off x="107504" y="5590401"/>
                <a:ext cx="500399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i="1" smtClean="0">
                          <a:ln>
                            <a:solidFill>
                              <a:srgbClr val="3399FF"/>
                            </a:solidFill>
                          </a:ln>
                          <a:solidFill>
                            <a:srgbClr val="3399FF"/>
                          </a:solidFill>
                          <a:latin typeface="Cambria Math"/>
                          <a:ea typeface="Cambria Math"/>
                        </a:rPr>
                        <m:t>𝑆𝐿</m:t>
                      </m:r>
                      <m:r>
                        <a:rPr lang="en-US" sz="2200" i="1" smtClean="0">
                          <a:ln>
                            <a:solidFill>
                              <a:srgbClr val="3399FF"/>
                            </a:solidFill>
                          </a:ln>
                          <a:solidFill>
                            <a:srgbClr val="3399FF"/>
                          </a:solidFill>
                          <a:latin typeface="Cambria Math"/>
                          <a:ea typeface="Cambria Math"/>
                        </a:rPr>
                        <m:t> :</m:t>
                      </m:r>
                      <m:r>
                        <a:rPr lang="en-US" sz="2200" i="1" smtClean="0">
                          <a:ln>
                            <a:solidFill>
                              <a:srgbClr val="3399FF"/>
                            </a:solidFill>
                          </a:ln>
                          <a:solidFill>
                            <a:srgbClr val="3399FF"/>
                          </a:solidFill>
                          <a:latin typeface="Cambria Math"/>
                          <a:ea typeface="Cambria Math"/>
                        </a:rPr>
                        <m:t>𝐿𝐵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sz="2200" i="1" smtClean="0">
                          <a:ln>
                            <a:solidFill>
                              <a:srgbClr val="3399FF"/>
                            </a:solidFill>
                          </a:ln>
                          <a:solidFill>
                            <a:srgbClr val="3399FF"/>
                          </a:solidFill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ru-RU" sz="2200" i="1">
                          <a:latin typeface="Cambria Math"/>
                          <a:ea typeface="Cambria Math"/>
                        </a:rPr>
                        <m:t>:</m:t>
                      </m:r>
                      <m:r>
                        <a:rPr lang="en-US" sz="2200" i="1" smtClean="0">
                          <a:ln>
                            <a:solidFill>
                              <a:srgbClr val="3399FF"/>
                            </a:solidFill>
                          </a:ln>
                          <a:solidFill>
                            <a:srgbClr val="3399FF"/>
                          </a:solidFill>
                          <a:latin typeface="Cambria Math"/>
                          <a:ea typeface="Cambria Math"/>
                        </a:rPr>
                        <m:t>5</m:t>
                      </m:r>
                      <m:r>
                        <a:rPr lang="ru-RU" sz="2200" b="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ru-RU" sz="2200" i="1">
                              <a:latin typeface="Cambria Math"/>
                              <a:ea typeface="Cambria Math"/>
                            </a:rPr>
                            <m:t>по т</m:t>
                          </m:r>
                          <m:r>
                            <a:rPr lang="ru-RU" sz="2200" b="0" i="1" smtClean="0">
                              <a:latin typeface="Cambria Math"/>
                              <a:ea typeface="Cambria Math"/>
                            </a:rPr>
                            <m:t>еореме Фалеса</m:t>
                          </m:r>
                        </m:e>
                      </m:d>
                    </m:oMath>
                  </m:oMathPara>
                </a14:m>
                <a:endParaRPr lang="ru-RU" sz="2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68" name="Прямоугольник 1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5590401"/>
                <a:ext cx="5003998" cy="430887"/>
              </a:xfrm>
              <a:prstGeom prst="rect">
                <a:avLst/>
              </a:prstGeom>
              <a:blipFill rotWithShape="1">
                <a:blip r:embed="rId24"/>
                <a:stretch>
                  <a:fillRect b="-84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Прямая соединительная линия 87"/>
          <p:cNvCxnSpPr/>
          <p:nvPr/>
        </p:nvCxnSpPr>
        <p:spPr>
          <a:xfrm flipV="1">
            <a:off x="7249462" y="3916690"/>
            <a:ext cx="620946" cy="424162"/>
          </a:xfrm>
          <a:prstGeom prst="line">
            <a:avLst/>
          </a:prstGeom>
          <a:ln w="25400">
            <a:solidFill>
              <a:srgbClr val="9900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/>
          <p:cNvSpPr txBox="1"/>
          <p:nvPr/>
        </p:nvSpPr>
        <p:spPr>
          <a:xfrm>
            <a:off x="7798507" y="3470856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Cambria Math" panose="02040503050406030204" pitchFamily="18" charset="0"/>
                <a:ea typeface="Cambria Math" panose="02040503050406030204" pitchFamily="18" charset="0"/>
              </a:rPr>
              <a:t>M</a:t>
            </a:r>
            <a:endParaRPr lang="ru-RU" sz="2800" dirty="0">
              <a:ln>
                <a:solidFill>
                  <a:schemeClr val="tx1"/>
                </a:solidFill>
              </a:ln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Прямоугольник 62"/>
              <p:cNvSpPr/>
              <p:nvPr/>
            </p:nvSpPr>
            <p:spPr>
              <a:xfrm>
                <a:off x="78207" y="5943045"/>
                <a:ext cx="4582473" cy="430887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5.</m:t>
                      </m:r>
                      <m:r>
                        <a:rPr lang="ru-RU" sz="2200" b="0" i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ru-RU" sz="2200" b="0" i="1" smtClean="0">
                          <a:ln>
                            <a:solidFill>
                              <a:srgbClr val="00B400"/>
                            </a:solidFill>
                          </a:ln>
                          <a:solidFill>
                            <a:srgbClr val="00B400"/>
                          </a:solidFill>
                          <a:latin typeface="Cambria Math"/>
                          <a:ea typeface="Cambria Math"/>
                        </a:rPr>
                        <m:t>∆ </m:t>
                      </m:r>
                      <m:r>
                        <a:rPr lang="ru-RU" sz="2200" i="1">
                          <a:ln>
                            <a:solidFill>
                              <a:srgbClr val="00B400"/>
                            </a:solidFill>
                          </a:ln>
                          <a:solidFill>
                            <a:srgbClr val="00B400"/>
                          </a:solidFill>
                          <a:latin typeface="Cambria Math"/>
                          <a:ea typeface="Cambria Math"/>
                        </a:rPr>
                        <m:t>А</m:t>
                      </m:r>
                      <m:r>
                        <a:rPr lang="en-US" sz="2200" i="1" smtClean="0">
                          <a:ln>
                            <a:solidFill>
                              <a:srgbClr val="00B400"/>
                            </a:solidFill>
                          </a:ln>
                          <a:solidFill>
                            <a:srgbClr val="00B400"/>
                          </a:solidFill>
                          <a:latin typeface="Cambria Math"/>
                          <a:ea typeface="Cambria Math"/>
                        </a:rPr>
                        <m:t>𝐵</m:t>
                      </m:r>
                      <m:r>
                        <a:rPr lang="en-US" sz="2200" b="0" i="1" smtClean="0">
                          <a:ln>
                            <a:solidFill>
                              <a:srgbClr val="00B400"/>
                            </a:solidFill>
                          </a:ln>
                          <a:solidFill>
                            <a:srgbClr val="00B400"/>
                          </a:solidFill>
                          <a:latin typeface="Cambria Math"/>
                          <a:ea typeface="Cambria Math"/>
                        </a:rPr>
                        <m:t>𝑆</m:t>
                      </m:r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ru-RU" sz="2200" b="0" i="1" smtClean="0">
                          <a:ln>
                            <a:solidFill>
                              <a:srgbClr val="68D000"/>
                            </a:solidFill>
                          </a:ln>
                          <a:solidFill>
                            <a:srgbClr val="68D000"/>
                          </a:solidFill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en-US" sz="2200" i="1" smtClean="0">
                          <a:ln>
                            <a:solidFill>
                              <a:srgbClr val="00B400"/>
                            </a:solidFill>
                          </a:ln>
                          <a:solidFill>
                            <a:srgbClr val="00B400"/>
                          </a:solidFill>
                          <a:latin typeface="Cambria Math"/>
                          <a:ea typeface="Cambria Math"/>
                        </a:rPr>
                        <m:t>𝑆𝐿</m:t>
                      </m:r>
                      <m:r>
                        <a:rPr lang="en-US" sz="2200" i="1">
                          <a:ln>
                            <a:solidFill>
                              <a:srgbClr val="68D000"/>
                            </a:solidFill>
                          </a:ln>
                          <a:solidFill>
                            <a:srgbClr val="68D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:</m:t>
                      </m:r>
                      <m:r>
                        <a:rPr lang="en-US" sz="2200" i="1" smtClean="0">
                          <a:ln>
                            <a:solidFill>
                              <a:srgbClr val="00B400"/>
                            </a:solidFill>
                          </a:ln>
                          <a:solidFill>
                            <a:srgbClr val="00B400"/>
                          </a:solidFill>
                          <a:latin typeface="Cambria Math"/>
                          <a:ea typeface="Cambria Math"/>
                        </a:rPr>
                        <m:t>𝐿𝐵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200" i="1" smtClean="0">
                          <a:ln>
                            <a:solidFill>
                              <a:srgbClr val="00B400"/>
                            </a:solidFill>
                          </a:ln>
                          <a:solidFill>
                            <a:srgbClr val="00B400"/>
                          </a:solidFill>
                          <a:latin typeface="Cambria Math"/>
                          <a:ea typeface="Cambria Math"/>
                        </a:rPr>
                        <m:t>𝐴𝐾</m:t>
                      </m:r>
                      <m:r>
                        <a:rPr lang="en-US" sz="2200" i="1">
                          <a:ln>
                            <a:solidFill>
                              <a:srgbClr val="68D000"/>
                            </a:solidFill>
                          </a:ln>
                          <a:solidFill>
                            <a:srgbClr val="68D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:</m:t>
                      </m:r>
                      <m:r>
                        <a:rPr lang="en-US" sz="2200" i="1" smtClean="0">
                          <a:ln>
                            <a:solidFill>
                              <a:srgbClr val="00B400"/>
                            </a:solidFill>
                          </a:ln>
                          <a:solidFill>
                            <a:srgbClr val="00B400"/>
                          </a:solidFill>
                          <a:latin typeface="Cambria Math"/>
                          <a:ea typeface="Cambria Math"/>
                        </a:rPr>
                        <m:t>𝐾𝐵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200" i="1" smtClean="0">
                          <a:ln>
                            <a:solidFill>
                              <a:srgbClr val="00B400"/>
                            </a:solidFill>
                          </a:ln>
                          <a:solidFill>
                            <a:srgbClr val="00B400"/>
                          </a:solidFill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:</m:t>
                      </m:r>
                      <m:r>
                        <a:rPr lang="en-US" sz="2200" i="1" smtClean="0">
                          <a:ln>
                            <a:solidFill>
                              <a:srgbClr val="00B400"/>
                            </a:solidFill>
                          </a:ln>
                          <a:solidFill>
                            <a:srgbClr val="00B400"/>
                          </a:solidFill>
                          <a:latin typeface="Cambria Math"/>
                          <a:ea typeface="Cambria Math"/>
                        </a:rPr>
                        <m:t>5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00B400"/>
                    </a:solidFill>
                  </a:ln>
                  <a:solidFill>
                    <a:srgbClr val="00B400"/>
                  </a:solidFill>
                </a:endParaRPr>
              </a:p>
            </p:txBody>
          </p:sp>
        </mc:Choice>
        <mc:Fallback xmlns="">
          <p:sp>
            <p:nvSpPr>
              <p:cNvPr id="63" name="Прямоугольник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07" y="5943045"/>
                <a:ext cx="4582473" cy="430887"/>
              </a:xfrm>
              <a:prstGeom prst="rect">
                <a:avLst/>
              </a:prstGeom>
              <a:blipFill rotWithShape="1">
                <a:blip r:embed="rId25"/>
                <a:stretch>
                  <a:fillRect l="-26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Равнобедренный треугольник 63"/>
          <p:cNvSpPr/>
          <p:nvPr/>
        </p:nvSpPr>
        <p:spPr>
          <a:xfrm rot="15960000">
            <a:off x="4652693" y="4042131"/>
            <a:ext cx="3547977" cy="1737909"/>
          </a:xfrm>
          <a:prstGeom prst="triangle">
            <a:avLst>
              <a:gd name="adj" fmla="val 49926"/>
            </a:avLst>
          </a:prstGeom>
          <a:solidFill>
            <a:srgbClr val="C7FF8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5541014" y="3049120"/>
            <a:ext cx="1633509" cy="1928531"/>
          </a:xfrm>
          <a:prstGeom prst="line">
            <a:avLst/>
          </a:prstGeom>
          <a:ln w="254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>
            <a:off x="5541014" y="4977651"/>
            <a:ext cx="1871436" cy="1628652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 flipV="1">
            <a:off x="7174522" y="3041492"/>
            <a:ext cx="237928" cy="3564811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/>
              <p:cNvSpPr txBox="1"/>
              <p:nvPr/>
            </p:nvSpPr>
            <p:spPr>
              <a:xfrm>
                <a:off x="7412450" y="3225362"/>
                <a:ext cx="52488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160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ru-RU" sz="16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7" name="TextBox 1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2450" y="3225362"/>
                <a:ext cx="524887" cy="338554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TextBox 157"/>
              <p:cNvSpPr txBox="1"/>
              <p:nvPr/>
            </p:nvSpPr>
            <p:spPr>
              <a:xfrm>
                <a:off x="6804248" y="3478778"/>
                <a:ext cx="52488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1600" i="1" smtClean="0">
                              <a:ln>
                                <a:solidFill>
                                  <a:srgbClr val="2980FF"/>
                                </a:solidFill>
                              </a:ln>
                              <a:solidFill>
                                <a:srgbClr val="298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n>
                                <a:solidFill>
                                  <a:srgbClr val="2980FF"/>
                                </a:solidFill>
                              </a:ln>
                              <a:solidFill>
                                <a:srgbClr val="2980FF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ru-RU" sz="1600" dirty="0">
                  <a:ln>
                    <a:solidFill>
                      <a:srgbClr val="2980FF"/>
                    </a:solidFill>
                  </a:ln>
                  <a:solidFill>
                    <a:srgbClr val="2980FF"/>
                  </a:solidFill>
                </a:endParaRPr>
              </a:p>
            </p:txBody>
          </p:sp>
        </mc:Choice>
        <mc:Fallback xmlns="">
          <p:sp>
            <p:nvSpPr>
              <p:cNvPr id="158" name="TextBox 1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3478778"/>
                <a:ext cx="524887" cy="338554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Овал 141"/>
          <p:cNvSpPr/>
          <p:nvPr/>
        </p:nvSpPr>
        <p:spPr>
          <a:xfrm>
            <a:off x="7821606" y="3880690"/>
            <a:ext cx="72000" cy="72000"/>
          </a:xfrm>
          <a:prstGeom prst="ellipse">
            <a:avLst/>
          </a:prstGeom>
          <a:solidFill>
            <a:srgbClr val="CB580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TextBox 158"/>
              <p:cNvSpPr txBox="1"/>
              <p:nvPr/>
            </p:nvSpPr>
            <p:spPr>
              <a:xfrm>
                <a:off x="6896138" y="5195614"/>
                <a:ext cx="52488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1600" i="1" smtClean="0">
                              <a:ln>
                                <a:solidFill>
                                  <a:srgbClr val="2980FF"/>
                                </a:solidFill>
                              </a:ln>
                              <a:solidFill>
                                <a:srgbClr val="298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n>
                                <a:solidFill>
                                  <a:srgbClr val="2980FF"/>
                                </a:solidFill>
                              </a:ln>
                              <a:solidFill>
                                <a:srgbClr val="2980FF"/>
                              </a:solidFill>
                              <a:latin typeface="Cambria Math"/>
                            </a:rPr>
                            <m:t>5</m:t>
                          </m:r>
                        </m:e>
                      </m:d>
                    </m:oMath>
                  </m:oMathPara>
                </a14:m>
                <a:endParaRPr lang="ru-RU" sz="1600" dirty="0">
                  <a:ln>
                    <a:solidFill>
                      <a:srgbClr val="2980FF"/>
                    </a:solidFill>
                  </a:ln>
                  <a:solidFill>
                    <a:srgbClr val="2980FF"/>
                  </a:solidFill>
                </a:endParaRPr>
              </a:p>
            </p:txBody>
          </p:sp>
        </mc:Choice>
        <mc:Fallback xmlns="">
          <p:sp>
            <p:nvSpPr>
              <p:cNvPr id="159" name="TextBox 1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6138" y="5195614"/>
                <a:ext cx="524887" cy="338554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6910342" y="3932415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L</a:t>
            </a:r>
            <a:endParaRPr lang="ru-RU" sz="2800" b="1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135" name="Прямая соединительная линия 134"/>
          <p:cNvCxnSpPr/>
          <p:nvPr/>
        </p:nvCxnSpPr>
        <p:spPr>
          <a:xfrm flipV="1">
            <a:off x="6181480" y="4340852"/>
            <a:ext cx="1067982" cy="117467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Прямоугольник 52"/>
              <p:cNvSpPr/>
              <p:nvPr/>
            </p:nvSpPr>
            <p:spPr>
              <a:xfrm>
                <a:off x="4499992" y="5950441"/>
                <a:ext cx="1503360" cy="430887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n>
                            <a:noFill/>
                          </a:ln>
                          <a:latin typeface="Cambria Math"/>
                          <a:ea typeface="Cambria Math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n>
                            <a:solidFill>
                              <a:srgbClr val="CD6209"/>
                            </a:solidFill>
                          </a:ln>
                          <a:solidFill>
                            <a:srgbClr val="CD6209"/>
                          </a:solidFill>
                          <a:latin typeface="Cambria Math"/>
                          <a:ea typeface="Cambria Math"/>
                        </a:rPr>
                        <m:t>K</m:t>
                      </m:r>
                      <m:r>
                        <m:rPr>
                          <m:sty m:val="p"/>
                        </m:rPr>
                        <a:rPr lang="en-US" sz="2200">
                          <a:ln>
                            <a:solidFill>
                              <a:srgbClr val="CD6209"/>
                            </a:solidFill>
                          </a:ln>
                          <a:solidFill>
                            <a:srgbClr val="CD6209"/>
                          </a:solidFill>
                          <a:latin typeface="Cambria Math"/>
                          <a:ea typeface="Cambria Math"/>
                        </a:rPr>
                        <m:t>L</m:t>
                      </m:r>
                      <m:r>
                        <a:rPr lang="en-US" sz="2200" i="1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∥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n>
                            <a:solidFill>
                              <a:srgbClr val="CD6209"/>
                            </a:solidFill>
                          </a:ln>
                          <a:solidFill>
                            <a:srgbClr val="CD6209"/>
                          </a:solidFill>
                          <a:latin typeface="Cambria Math"/>
                          <a:ea typeface="Cambria Math"/>
                        </a:rPr>
                        <m:t>AS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CD6209"/>
                    </a:solidFill>
                  </a:ln>
                  <a:solidFill>
                    <a:srgbClr val="CD6209"/>
                  </a:solidFill>
                </a:endParaRPr>
              </a:p>
            </p:txBody>
          </p:sp>
        </mc:Choice>
        <mc:Fallback xmlns="">
          <p:sp>
            <p:nvSpPr>
              <p:cNvPr id="53" name="Прямоугольник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5950441"/>
                <a:ext cx="1503360" cy="430887"/>
              </a:xfrm>
              <a:prstGeom prst="rect">
                <a:avLst/>
              </a:prstGeom>
              <a:blipFill rotWithShape="1">
                <a:blip r:embed="rId29"/>
                <a:stretch>
                  <a:fillRect b="-42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8820472" y="5301208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С</a:t>
            </a:r>
            <a:endParaRPr lang="ru-RU" sz="28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Прямоугольник 54"/>
              <p:cNvSpPr/>
              <p:nvPr/>
            </p:nvSpPr>
            <p:spPr>
              <a:xfrm>
                <a:off x="3356646" y="6382489"/>
                <a:ext cx="4023666" cy="430887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n>
                            <a:noFill/>
                          </a:ln>
                          <a:latin typeface="Cambria Math"/>
                          <a:ea typeface="Cambria Math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n>
                            <a:solidFill>
                              <a:srgbClr val="CD6209"/>
                            </a:solidFill>
                          </a:ln>
                          <a:solidFill>
                            <a:srgbClr val="CD6209"/>
                          </a:solidFill>
                          <a:latin typeface="Cambria Math"/>
                          <a:ea typeface="Cambria Math"/>
                        </a:rPr>
                        <m:t>AS</m:t>
                      </m:r>
                      <m:r>
                        <a:rPr lang="en-US" sz="2200" i="1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∥</m:t>
                      </m:r>
                      <m:r>
                        <a:rPr lang="en-US" sz="2200" i="1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ru-RU" sz="2200" i="1">
                              <a:latin typeface="Cambria Math"/>
                              <a:ea typeface="Cambria Math"/>
                            </a:rPr>
                            <m:t>по </m:t>
                          </m:r>
                          <m:r>
                            <a:rPr lang="ru-RU" sz="2200" b="0" i="1" smtClean="0">
                              <a:latin typeface="Cambria Math"/>
                              <a:ea typeface="Cambria Math"/>
                            </a:rPr>
                            <m:t>приз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∥</m:t>
                          </m:r>
                          <m:r>
                            <a:rPr lang="ru-RU" sz="2200" b="0" i="1" smtClean="0">
                              <a:latin typeface="Cambria Math"/>
                              <a:ea typeface="Cambria Math"/>
                            </a:rPr>
                            <m:t>пр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ru-RU" sz="2200" b="0" i="1" smtClean="0">
                              <a:latin typeface="Cambria Math"/>
                              <a:ea typeface="Cambria Math"/>
                            </a:rPr>
                            <m:t> и пл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</m:e>
                      </m:d>
                    </m:oMath>
                  </m:oMathPara>
                </a14:m>
                <a:endParaRPr lang="ru-RU" sz="2200" dirty="0">
                  <a:ln>
                    <a:noFill/>
                  </a:ln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5" name="Прямоугольник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6646" y="6382489"/>
                <a:ext cx="4023666" cy="430887"/>
              </a:xfrm>
              <a:prstGeom prst="rect">
                <a:avLst/>
              </a:prstGeom>
              <a:blipFill rotWithShape="1">
                <a:blip r:embed="rId30"/>
                <a:stretch>
                  <a:fillRect b="-84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Прямоугольник 57"/>
              <p:cNvSpPr/>
              <p:nvPr/>
            </p:nvSpPr>
            <p:spPr>
              <a:xfrm>
                <a:off x="35496" y="6380222"/>
                <a:ext cx="348832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6.</m:t>
                      </m:r>
                      <m:r>
                        <a:rPr lang="ru-RU" sz="2200" b="0" i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ru-RU" sz="2200" i="1" smtClean="0">
                          <a:ln>
                            <a:solidFill>
                              <a:srgbClr val="CD6209"/>
                            </a:solidFill>
                          </a:ln>
                          <a:solidFill>
                            <a:srgbClr val="CD6209"/>
                          </a:solidFill>
                          <a:latin typeface="Cambria Math"/>
                          <a:ea typeface="Cambria Math"/>
                        </a:rPr>
                        <m:t>А</m:t>
                      </m:r>
                      <m:r>
                        <a:rPr lang="en-US" sz="2200" b="0" i="1" smtClean="0">
                          <a:ln>
                            <a:solidFill>
                              <a:srgbClr val="CD6209"/>
                            </a:solidFill>
                          </a:ln>
                          <a:solidFill>
                            <a:srgbClr val="CD6209"/>
                          </a:solidFill>
                          <a:latin typeface="Cambria Math"/>
                          <a:ea typeface="Cambria Math"/>
                        </a:rPr>
                        <m:t>𝑆</m:t>
                      </m:r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⊄</m:t>
                      </m:r>
                      <m:r>
                        <a:rPr lang="en-US" sz="2200" b="0" i="1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200" b="0" i="1" smtClean="0">
                          <a:ln>
                            <a:solidFill>
                              <a:srgbClr val="CD6209"/>
                            </a:solidFill>
                          </a:ln>
                          <a:solidFill>
                            <a:srgbClr val="CD6209"/>
                          </a:solidFill>
                          <a:latin typeface="Cambria Math"/>
                          <a:ea typeface="Cambria Math"/>
                        </a:rPr>
                        <m:t>𝐾𝐿</m:t>
                      </m:r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⊂</m:t>
                      </m:r>
                      <m:r>
                        <a:rPr lang="en-US" sz="2200" i="1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200" smtClean="0">
                          <a:ln>
                            <a:solidFill>
                              <a:srgbClr val="CD6209"/>
                            </a:solidFill>
                          </a:ln>
                          <a:solidFill>
                            <a:srgbClr val="CD6209"/>
                          </a:solidFill>
                          <a:latin typeface="Cambria Math"/>
                          <a:ea typeface="Cambria Math"/>
                        </a:rPr>
                        <m:t>KL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∥</m:t>
                      </m:r>
                      <m:r>
                        <m:rPr>
                          <m:sty m:val="p"/>
                        </m:rPr>
                        <a:rPr lang="en-US" sz="2200" smtClean="0">
                          <a:ln>
                            <a:solidFill>
                              <a:srgbClr val="CD6209"/>
                            </a:solidFill>
                          </a:ln>
                          <a:solidFill>
                            <a:srgbClr val="CD6209"/>
                          </a:solidFill>
                          <a:latin typeface="Cambria Math"/>
                          <a:ea typeface="Cambria Math"/>
                        </a:rPr>
                        <m:t>AS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CD6209"/>
                    </a:solidFill>
                  </a:ln>
                  <a:solidFill>
                    <a:srgbClr val="CD6209"/>
                  </a:solidFill>
                </a:endParaRPr>
              </a:p>
            </p:txBody>
          </p:sp>
        </mc:Choice>
        <mc:Fallback xmlns="">
          <p:sp>
            <p:nvSpPr>
              <p:cNvPr id="58" name="Прямоугольник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6380222"/>
                <a:ext cx="3488327" cy="430887"/>
              </a:xfrm>
              <a:prstGeom prst="rect">
                <a:avLst/>
              </a:prstGeom>
              <a:blipFill rotWithShape="1">
                <a:blip r:embed="rId31"/>
                <a:stretch>
                  <a:fillRect l="-175" b="-5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" name="TextBox 142"/>
          <p:cNvSpPr txBox="1"/>
          <p:nvPr/>
        </p:nvSpPr>
        <p:spPr>
          <a:xfrm>
            <a:off x="5724128" y="5373216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Cambria Math" panose="02040503050406030204" pitchFamily="18" charset="0"/>
                <a:ea typeface="Cambria Math" panose="02040503050406030204" pitchFamily="18" charset="0"/>
              </a:rPr>
              <a:t>K</a:t>
            </a:r>
            <a:endParaRPr lang="ru-RU" sz="2800" dirty="0">
              <a:ln>
                <a:solidFill>
                  <a:schemeClr val="tx1"/>
                </a:solidFill>
              </a:ln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4" name="Овал 143"/>
          <p:cNvSpPr/>
          <p:nvPr/>
        </p:nvSpPr>
        <p:spPr>
          <a:xfrm>
            <a:off x="6127480" y="5484564"/>
            <a:ext cx="72000" cy="720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8251556" y="4286358"/>
                <a:ext cx="52488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1600" i="1" smtClean="0">
                              <a:ln>
                                <a:solidFill>
                                  <a:srgbClr val="2980FF"/>
                                </a:solidFill>
                              </a:ln>
                              <a:solidFill>
                                <a:srgbClr val="298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n>
                                <a:solidFill>
                                  <a:srgbClr val="2980FF"/>
                                </a:solidFill>
                              </a:ln>
                              <a:solidFill>
                                <a:srgbClr val="2980FF"/>
                              </a:solidFill>
                              <a:latin typeface="Cambria Math"/>
                            </a:rPr>
                            <m:t>5</m:t>
                          </m:r>
                        </m:e>
                      </m:d>
                    </m:oMath>
                  </m:oMathPara>
                </a14:m>
                <a:endParaRPr lang="ru-RU" sz="1600" dirty="0">
                  <a:ln>
                    <a:solidFill>
                      <a:srgbClr val="2980FF"/>
                    </a:solidFill>
                  </a:ln>
                  <a:solidFill>
                    <a:srgbClr val="2980FF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1556" y="4286358"/>
                <a:ext cx="524887" cy="338554"/>
              </a:xfrm>
              <a:prstGeom prst="rect">
                <a:avLst/>
              </a:prstGeom>
              <a:blipFill rotWithShape="1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7412449" y="3225362"/>
                <a:ext cx="52488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1600" i="1" smtClean="0">
                              <a:ln>
                                <a:solidFill>
                                  <a:srgbClr val="2980FF"/>
                                </a:solidFill>
                              </a:ln>
                              <a:solidFill>
                                <a:srgbClr val="298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n>
                                <a:solidFill>
                                  <a:srgbClr val="2980FF"/>
                                </a:solidFill>
                              </a:ln>
                              <a:solidFill>
                                <a:srgbClr val="2980FF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ru-RU" sz="1600" dirty="0">
                  <a:ln>
                    <a:solidFill>
                      <a:srgbClr val="2980FF"/>
                    </a:solidFill>
                  </a:ln>
                  <a:solidFill>
                    <a:srgbClr val="2980FF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2449" y="3225362"/>
                <a:ext cx="524887" cy="338554"/>
              </a:xfrm>
              <a:prstGeom prst="rect">
                <a:avLst/>
              </a:prstGeom>
              <a:blipFill rotWithShape="1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6219096" y="5831937"/>
                <a:ext cx="52488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1600" i="1" smtClean="0">
                              <a:ln>
                                <a:solidFill>
                                  <a:srgbClr val="00B400"/>
                                </a:solidFill>
                              </a:ln>
                              <a:solidFill>
                                <a:srgbClr val="00B4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n>
                                <a:solidFill>
                                  <a:srgbClr val="00B400"/>
                                </a:solidFill>
                              </a:ln>
                              <a:solidFill>
                                <a:srgbClr val="00B400"/>
                              </a:solidFill>
                              <a:latin typeface="Cambria Math"/>
                            </a:rPr>
                            <m:t>5</m:t>
                          </m:r>
                        </m:e>
                      </m:d>
                    </m:oMath>
                  </m:oMathPara>
                </a14:m>
                <a:endParaRPr lang="ru-RU" sz="1600" dirty="0">
                  <a:ln>
                    <a:solidFill>
                      <a:srgbClr val="00B400"/>
                    </a:solidFill>
                  </a:ln>
                  <a:solidFill>
                    <a:srgbClr val="00B400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9096" y="5831937"/>
                <a:ext cx="524887" cy="338554"/>
              </a:xfrm>
              <a:prstGeom prst="rect">
                <a:avLst/>
              </a:prstGeom>
              <a:blipFill rotWithShape="1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5451978" y="5167171"/>
                <a:ext cx="52488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1600" i="1" smtClean="0">
                              <a:ln>
                                <a:solidFill>
                                  <a:srgbClr val="00B400"/>
                                </a:solidFill>
                              </a:ln>
                              <a:solidFill>
                                <a:srgbClr val="00B4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n>
                                <a:solidFill>
                                  <a:srgbClr val="00B400"/>
                                </a:solidFill>
                              </a:ln>
                              <a:solidFill>
                                <a:srgbClr val="00B400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ru-RU" sz="1600" dirty="0">
                  <a:ln>
                    <a:solidFill>
                      <a:srgbClr val="00B400"/>
                    </a:solidFill>
                  </a:ln>
                  <a:solidFill>
                    <a:srgbClr val="00B400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978" y="5167171"/>
                <a:ext cx="524887" cy="338554"/>
              </a:xfrm>
              <a:prstGeom prst="rect">
                <a:avLst/>
              </a:prstGeom>
              <a:blipFill rotWithShape="1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6896137" y="5187618"/>
                <a:ext cx="52488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1600" i="1" smtClean="0">
                              <a:ln>
                                <a:solidFill>
                                  <a:srgbClr val="00B400"/>
                                </a:solidFill>
                              </a:ln>
                              <a:solidFill>
                                <a:srgbClr val="00B4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n>
                                <a:solidFill>
                                  <a:srgbClr val="00B400"/>
                                </a:solidFill>
                              </a:ln>
                              <a:solidFill>
                                <a:srgbClr val="00B400"/>
                              </a:solidFill>
                              <a:latin typeface="Cambria Math"/>
                            </a:rPr>
                            <m:t>5</m:t>
                          </m:r>
                        </m:e>
                      </m:d>
                    </m:oMath>
                  </m:oMathPara>
                </a14:m>
                <a:endParaRPr lang="ru-RU" sz="1600" dirty="0">
                  <a:ln>
                    <a:solidFill>
                      <a:srgbClr val="00B400"/>
                    </a:solidFill>
                  </a:ln>
                  <a:solidFill>
                    <a:srgbClr val="00B400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6137" y="5187618"/>
                <a:ext cx="524887" cy="338554"/>
              </a:xfrm>
              <a:prstGeom prst="rect">
                <a:avLst/>
              </a:prstGeom>
              <a:blipFill rotWithShape="1"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6814083" y="3470856"/>
                <a:ext cx="52488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1600" i="1" smtClean="0">
                              <a:ln>
                                <a:solidFill>
                                  <a:srgbClr val="00B400"/>
                                </a:solidFill>
                              </a:ln>
                              <a:solidFill>
                                <a:srgbClr val="00B4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n>
                                <a:solidFill>
                                  <a:srgbClr val="00B400"/>
                                </a:solidFill>
                              </a:ln>
                              <a:solidFill>
                                <a:srgbClr val="00B400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ru-RU" sz="1600" dirty="0">
                  <a:ln>
                    <a:solidFill>
                      <a:srgbClr val="00B400"/>
                    </a:solidFill>
                  </a:ln>
                  <a:solidFill>
                    <a:srgbClr val="00B400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4083" y="3470856"/>
                <a:ext cx="524887" cy="338554"/>
              </a:xfrm>
              <a:prstGeom prst="rect">
                <a:avLst/>
              </a:prstGeom>
              <a:blipFill rotWithShape="1"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258211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00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5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1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9" dur="2000" fill="hold"/>
                                        <p:tgtEl>
                                          <p:spTgt spid="1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500"/>
                            </p:stCondLst>
                            <p:childTnLst>
                              <p:par>
                                <p:cTn id="1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500"/>
                            </p:stCondLst>
                            <p:childTnLst>
                              <p:par>
                                <p:cTn id="2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00"/>
                            </p:stCondLst>
                            <p:childTnLst>
                              <p:par>
                                <p:cTn id="21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500"/>
                            </p:stCondLst>
                            <p:childTnLst>
                              <p:par>
                                <p:cTn id="2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500"/>
                            </p:stCondLst>
                            <p:childTnLst>
                              <p:par>
                                <p:cTn id="291" presetID="7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D62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3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indefinit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D62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6" dur="indefinit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indefinite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D62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9" dur="indefinite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indefinite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D62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2" dur="indefinite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indefinite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D62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5" dur="indefinite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500"/>
                            </p:stCondLst>
                            <p:childTnLst>
                              <p:par>
                                <p:cTn id="3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9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2" dur="1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500"/>
                            </p:stCondLst>
                            <p:childTnLst>
                              <p:par>
                                <p:cTn id="3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5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7" dur="2000" fill="hold"/>
                                        <p:tgtEl>
                                          <p:spTgt spid="1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8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9" dur="2000" fill="hold"/>
                                        <p:tgtEl>
                                          <p:spTgt spid="1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 animBg="1"/>
      <p:bldP spid="162" grpId="1" animBg="1"/>
      <p:bldP spid="25" grpId="0"/>
      <p:bldP spid="40" grpId="0"/>
      <p:bldP spid="41" grpId="0"/>
      <p:bldP spid="56" grpId="0"/>
      <p:bldP spid="83" grpId="0"/>
      <p:bldP spid="84" grpId="0"/>
      <p:bldP spid="86" grpId="0"/>
      <p:bldP spid="87" grpId="0"/>
      <p:bldP spid="89" grpId="0"/>
      <p:bldP spid="90" grpId="0"/>
      <p:bldP spid="94" grpId="0"/>
      <p:bldP spid="98" grpId="0"/>
      <p:bldP spid="72" grpId="0"/>
      <p:bldP spid="75" grpId="0"/>
      <p:bldP spid="114" grpId="0"/>
      <p:bldP spid="148" grpId="0"/>
      <p:bldP spid="148" grpId="1"/>
      <p:bldP spid="149" grpId="0"/>
      <p:bldP spid="149" grpId="1"/>
      <p:bldP spid="150" grpId="0"/>
      <p:bldP spid="150" grpId="1"/>
      <p:bldP spid="151" grpId="0"/>
      <p:bldP spid="160" grpId="0" animBg="1"/>
      <p:bldP spid="160" grpId="1" animBg="1"/>
      <p:bldP spid="160" grpId="3" animBg="1"/>
      <p:bldP spid="161" grpId="0" animBg="1"/>
      <p:bldP spid="161" grpId="1" animBg="1"/>
      <p:bldP spid="161" grpId="2" animBg="1"/>
      <p:bldP spid="163" grpId="0"/>
      <p:bldP spid="164" grpId="0"/>
      <p:bldP spid="166" grpId="0"/>
      <p:bldP spid="168" grpId="0"/>
      <p:bldP spid="141" grpId="0"/>
      <p:bldP spid="63" grpId="0"/>
      <p:bldP spid="64" grpId="0" animBg="1"/>
      <p:bldP spid="147" grpId="0"/>
      <p:bldP spid="147" grpId="1"/>
      <p:bldP spid="158" grpId="0"/>
      <p:bldP spid="158" grpId="1"/>
      <p:bldP spid="142" grpId="0" animBg="1"/>
      <p:bldP spid="142" grpId="1" animBg="1"/>
      <p:bldP spid="159" grpId="0"/>
      <p:bldP spid="159" grpId="1"/>
      <p:bldP spid="30" grpId="0"/>
      <p:bldP spid="53" grpId="0"/>
      <p:bldP spid="54" grpId="0"/>
      <p:bldP spid="55" grpId="0"/>
      <p:bldP spid="58" grpId="0"/>
      <p:bldP spid="143" grpId="0"/>
      <p:bldP spid="144" grpId="0" animBg="1"/>
      <p:bldP spid="144" grpId="1" animBg="1"/>
      <p:bldP spid="59" grpId="0"/>
      <p:bldP spid="60" grpId="0"/>
      <p:bldP spid="62" grpId="0"/>
      <p:bldP spid="66" grpId="0"/>
      <p:bldP spid="67" grpId="0"/>
      <p:bldP spid="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Равнобедренный треугольник 187"/>
          <p:cNvSpPr/>
          <p:nvPr/>
        </p:nvSpPr>
        <p:spPr>
          <a:xfrm rot="11160000">
            <a:off x="5444453" y="2376283"/>
            <a:ext cx="3527613" cy="1417627"/>
          </a:xfrm>
          <a:prstGeom prst="triangle">
            <a:avLst>
              <a:gd name="adj" fmla="val 42408"/>
            </a:avLst>
          </a:prstGeom>
          <a:solidFill>
            <a:srgbClr val="B7B7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>
            <a:off x="7710696" y="3501105"/>
            <a:ext cx="81388" cy="141562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8541202" y="2844680"/>
            <a:ext cx="81388" cy="141562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 flipV="1">
            <a:off x="5544488" y="2180820"/>
            <a:ext cx="3493718" cy="40324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258546" y="2925524"/>
            <a:ext cx="4286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</a:t>
            </a:r>
            <a:endParaRPr lang="ru-RU" sz="22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72884" y="971921"/>
            <a:ext cx="371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7</a:t>
            </a:r>
            <a:endParaRPr lang="ru-RU" sz="20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19241" y="-99392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endParaRPr lang="ru-RU" sz="28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31" name="Группа 30"/>
          <p:cNvGrpSpPr/>
          <p:nvPr/>
        </p:nvGrpSpPr>
        <p:grpSpPr>
          <a:xfrm rot="-180000" flipV="1">
            <a:off x="7767124" y="3131940"/>
            <a:ext cx="216000" cy="252612"/>
            <a:chOff x="7689454" y="4327752"/>
            <a:chExt cx="274048" cy="314536"/>
          </a:xfrm>
        </p:grpSpPr>
        <p:cxnSp>
          <p:nvCxnSpPr>
            <p:cNvPr id="32" name="Прямая соединительная линия 31"/>
            <p:cNvCxnSpPr/>
            <p:nvPr/>
          </p:nvCxnSpPr>
          <p:spPr>
            <a:xfrm rot="20940000" flipH="1">
              <a:off x="7689454" y="4327752"/>
              <a:ext cx="274048" cy="64932"/>
            </a:xfrm>
            <a:prstGeom prst="line">
              <a:avLst/>
            </a:prstGeom>
            <a:ln w="19050">
              <a:solidFill>
                <a:srgbClr val="9966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rot="13680000" flipH="1">
              <a:off x="7667985" y="4472797"/>
              <a:ext cx="274049" cy="64933"/>
            </a:xfrm>
            <a:prstGeom prst="line">
              <a:avLst/>
            </a:prstGeom>
            <a:ln w="19050">
              <a:solidFill>
                <a:srgbClr val="9966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Прямая соединительная линия 36"/>
          <p:cNvCxnSpPr/>
          <p:nvPr/>
        </p:nvCxnSpPr>
        <p:spPr>
          <a:xfrm flipH="1" flipV="1">
            <a:off x="5544490" y="2188504"/>
            <a:ext cx="2601692" cy="1089513"/>
          </a:xfrm>
          <a:prstGeom prst="line">
            <a:avLst/>
          </a:prstGeom>
          <a:ln w="25400">
            <a:solidFill>
              <a:srgbClr val="9966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5280856" y="2087549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А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7380312" y="3645024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endParaRPr lang="ru-RU" sz="28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6588224" y="2224028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endParaRPr lang="ru-RU" sz="2800" b="1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6229894" y="2471650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Q</a:t>
            </a:r>
            <a:endParaRPr lang="ru-RU" sz="28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0" name="Параллелограмм 159"/>
          <p:cNvSpPr/>
          <p:nvPr/>
        </p:nvSpPr>
        <p:spPr>
          <a:xfrm rot="19557249">
            <a:off x="6171845" y="1660634"/>
            <a:ext cx="1963441" cy="366712"/>
          </a:xfrm>
          <a:prstGeom prst="parallelogram">
            <a:avLst>
              <a:gd name="adj" fmla="val 422709"/>
            </a:avLst>
          </a:prstGeom>
          <a:solidFill>
            <a:srgbClr val="F68426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8060083" y="3192348"/>
            <a:ext cx="471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Н</a:t>
            </a:r>
            <a:endParaRPr lang="ru-RU" sz="28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102" name="Прямая соединительная линия 101"/>
          <p:cNvCxnSpPr/>
          <p:nvPr/>
        </p:nvCxnSpPr>
        <p:spPr>
          <a:xfrm flipV="1">
            <a:off x="6807532" y="1115278"/>
            <a:ext cx="1062876" cy="1178634"/>
          </a:xfrm>
          <a:prstGeom prst="line">
            <a:avLst/>
          </a:prstGeom>
          <a:ln w="25400">
            <a:solidFill>
              <a:srgbClr val="CD620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>
            <a:off x="5541014" y="2188503"/>
            <a:ext cx="1871436" cy="1628652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Прямоугольник 177"/>
              <p:cNvSpPr/>
              <p:nvPr/>
            </p:nvSpPr>
            <p:spPr>
              <a:xfrm>
                <a:off x="120313" y="-18332"/>
                <a:ext cx="1771639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б) </m:t>
                      </m:r>
                      <m:r>
                        <a:rPr lang="ru-RU" sz="2200" b="0" i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Решение.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8" name="Прямоугольник 1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13" y="-18332"/>
                <a:ext cx="1771639" cy="430887"/>
              </a:xfrm>
              <a:prstGeom prst="rect">
                <a:avLst/>
              </a:prstGeom>
              <a:blipFill rotWithShape="1">
                <a:blip r:embed="rId7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Прямоугольник 178"/>
              <p:cNvSpPr/>
              <p:nvPr/>
            </p:nvSpPr>
            <p:spPr>
              <a:xfrm>
                <a:off x="1888444" y="-27384"/>
                <a:ext cx="3718417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>
                          <a:latin typeface="Cambria Math"/>
                        </a:rPr>
                        <m:t>Пусть </m:t>
                      </m:r>
                      <m:r>
                        <a:rPr lang="ru-RU" sz="220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Н</m:t>
                      </m:r>
                      <m:r>
                        <a:rPr lang="ru-RU" sz="2200" i="1">
                          <a:latin typeface="Cambria Math"/>
                        </a:rPr>
                        <m:t>−середина </m:t>
                      </m:r>
                      <m:r>
                        <a:rPr lang="ru-RU" sz="2200" i="1" smtClean="0">
                          <a:ln>
                            <a:solidFill>
                              <a:srgbClr val="990099"/>
                            </a:solidFill>
                          </a:ln>
                          <a:solidFill>
                            <a:srgbClr val="990099"/>
                          </a:solidFill>
                          <a:latin typeface="Cambria Math"/>
                        </a:rPr>
                        <m:t>ВС</m:t>
                      </m:r>
                      <m:r>
                        <a:rPr lang="ru-RU" sz="2200" i="1">
                          <a:latin typeface="Cambria Math"/>
                        </a:rPr>
                        <m:t>⇒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79" name="Прямоугольник 1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444" y="-27384"/>
                <a:ext cx="3718417" cy="430887"/>
              </a:xfrm>
              <a:prstGeom prst="rect">
                <a:avLst/>
              </a:prstGeom>
              <a:blipFill rotWithShape="1">
                <a:blip r:embed="rId8"/>
                <a:stretch>
                  <a:fillRect l="-984" b="-15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Прямоугольник 179"/>
              <p:cNvSpPr/>
              <p:nvPr/>
            </p:nvSpPr>
            <p:spPr>
              <a:xfrm>
                <a:off x="113680" y="383101"/>
                <a:ext cx="5458997" cy="4821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ru-RU" sz="2200" i="1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ru-RU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ru-RU" sz="2200" i="1" smtClean="0">
                          <a:ln>
                            <a:solidFill>
                              <a:srgbClr val="8243FF"/>
                            </a:solidFill>
                          </a:ln>
                          <a:solidFill>
                            <a:srgbClr val="8243FF"/>
                          </a:solidFill>
                          <a:latin typeface="Cambria Math"/>
                        </a:rPr>
                        <m:t>АН</m:t>
                      </m:r>
                      <m:r>
                        <a:rPr lang="ru-RU" sz="2200" i="1">
                          <a:latin typeface="Cambria Math"/>
                        </a:rPr>
                        <m:t>⊥</m:t>
                      </m:r>
                      <m:r>
                        <a:rPr lang="ru-RU" sz="2200" i="1" smtClean="0">
                          <a:ln>
                            <a:solidFill>
                              <a:srgbClr val="990099"/>
                            </a:solidFill>
                          </a:ln>
                          <a:solidFill>
                            <a:srgbClr val="990099"/>
                          </a:solidFill>
                          <a:latin typeface="Cambria Math"/>
                        </a:rPr>
                        <m:t>ВС</m:t>
                      </m:r>
                      <m:r>
                        <a:rPr lang="ru-RU" sz="2200" i="1" smtClean="0">
                          <a:latin typeface="Cambria Math"/>
                        </a:rPr>
                        <m:t>,</m:t>
                      </m:r>
                      <m:r>
                        <a:rPr lang="ru-RU" sz="2200" b="0" i="1" smtClean="0">
                          <a:latin typeface="Cambria Math"/>
                        </a:rPr>
                        <m:t> т.к.</m:t>
                      </m:r>
                      <m:r>
                        <a:rPr lang="ru-RU" sz="2200" i="1" smtClean="0">
                          <a:ln>
                            <a:solidFill>
                              <a:srgbClr val="8243FF"/>
                            </a:solidFill>
                          </a:ln>
                          <a:solidFill>
                            <a:srgbClr val="8243FF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200" i="1">
                          <a:ln>
                            <a:solidFill>
                              <a:srgbClr val="8243FF"/>
                            </a:solidFill>
                          </a:ln>
                          <a:solidFill>
                            <a:srgbClr val="8243FF"/>
                          </a:solidFill>
                          <a:latin typeface="Cambria Math"/>
                          <a:ea typeface="Cambria Math"/>
                        </a:rPr>
                        <m:t>𝐴𝐵𝐶</m:t>
                      </m:r>
                      <m:r>
                        <a:rPr lang="ru-RU" sz="2200" i="1">
                          <a:latin typeface="Cambria Math"/>
                          <a:ea typeface="Cambria Math"/>
                        </a:rPr>
                        <m:t>−равносторонний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80" name="Прямоугольник 1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80" y="383101"/>
                <a:ext cx="5458997" cy="48218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Прямоугольник 182"/>
              <p:cNvSpPr/>
              <p:nvPr/>
            </p:nvSpPr>
            <p:spPr>
              <a:xfrm>
                <a:off x="1831714" y="1917992"/>
                <a:ext cx="374839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/>
                        </a:rPr>
                        <m:t>⇒</m:t>
                      </m:r>
                      <m:r>
                        <a:rPr lang="ru-RU" sz="2200" i="1" smtClean="0">
                          <a:ln>
                            <a:solidFill>
                              <a:srgbClr val="CD6209"/>
                            </a:solidFill>
                          </a:ln>
                          <a:solidFill>
                            <a:srgbClr val="CD6209"/>
                          </a:solidFill>
                          <a:latin typeface="Cambria Math"/>
                        </a:rPr>
                        <m:t>𝑃𝑄</m:t>
                      </m:r>
                      <m:r>
                        <a:rPr lang="en-US" sz="2200" i="1">
                          <a:latin typeface="Cambria Math"/>
                        </a:rPr>
                        <m:t>∥</m:t>
                      </m:r>
                      <m:r>
                        <a:rPr lang="en-US" sz="2200" i="1" smtClean="0">
                          <a:ln>
                            <a:solidFill>
                              <a:srgbClr val="CD6209"/>
                            </a:solidFill>
                          </a:ln>
                          <a:solidFill>
                            <a:srgbClr val="CD6209"/>
                          </a:solidFill>
                          <a:latin typeface="Cambria Math"/>
                        </a:rPr>
                        <m:t>𝐴𝑆</m:t>
                      </m:r>
                      <m:r>
                        <a:rPr lang="ru-RU" sz="2200" b="0" i="1" smtClean="0">
                          <a:ln>
                            <a:solidFill>
                              <a:srgbClr val="71E200"/>
                            </a:solidFill>
                          </a:ln>
                          <a:solidFill>
                            <a:srgbClr val="71E200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ru-RU" sz="2200" i="1">
                              <a:latin typeface="Cambria Math"/>
                              <a:ea typeface="Cambria Math"/>
                            </a:rPr>
                            <m:t>по т</m:t>
                          </m:r>
                          <m:r>
                            <a:rPr lang="ru-RU" sz="2200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ru-RU" sz="2200" i="1">
                              <a:latin typeface="Cambria Math"/>
                              <a:ea typeface="Cambria Math"/>
                            </a:rPr>
                            <m:t> о пр</m:t>
                          </m:r>
                          <m:r>
                            <a:rPr lang="ru-RU" sz="2200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∥</m:t>
                          </m:r>
                          <m:r>
                            <a:rPr lang="ru-RU" sz="2200" i="1">
                              <a:latin typeface="Cambria Math"/>
                              <a:ea typeface="Cambria Math"/>
                            </a:rPr>
                            <m:t>пл</m:t>
                          </m:r>
                          <m:r>
                            <a:rPr lang="ru-RU" sz="2200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</m:e>
                      </m:d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83" name="Прямоугольник 1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1714" y="1917992"/>
                <a:ext cx="3748398" cy="430887"/>
              </a:xfrm>
              <a:prstGeom prst="rect">
                <a:avLst/>
              </a:prstGeom>
              <a:blipFill rotWithShape="1">
                <a:blip r:embed="rId10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Прямоугольник 185"/>
              <p:cNvSpPr/>
              <p:nvPr/>
            </p:nvSpPr>
            <p:spPr>
              <a:xfrm>
                <a:off x="179512" y="3068960"/>
                <a:ext cx="6151163" cy="463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</a:rPr>
                        <m:t>⇒</m:t>
                      </m:r>
                      <m:r>
                        <a:rPr lang="ru-RU" sz="2200" i="1" smtClean="0">
                          <a:ln>
                            <a:solidFill>
                              <a:srgbClr val="006666"/>
                            </a:solidFill>
                          </a:ln>
                          <a:solidFill>
                            <a:srgbClr val="006666"/>
                          </a:solidFill>
                          <a:latin typeface="Cambria Math"/>
                        </a:rPr>
                        <m:t>∠</m:t>
                      </m:r>
                      <m:r>
                        <a:rPr lang="ru-RU" sz="2200" i="1" smtClean="0">
                          <a:ln>
                            <a:solidFill>
                              <a:srgbClr val="006666"/>
                            </a:solidFill>
                          </a:ln>
                          <a:solidFill>
                            <a:srgbClr val="006666"/>
                          </a:solidFill>
                          <a:latin typeface="Cambria Math"/>
                        </a:rPr>
                        <m:t>𝑄𝑃𝐻</m:t>
                      </m:r>
                      <m:r>
                        <a:rPr lang="ru-RU" sz="2200" i="1">
                          <a:latin typeface="Cambria Math"/>
                        </a:rPr>
                        <m:t>−лин</m:t>
                      </m:r>
                      <m:r>
                        <a:rPr lang="ru-RU" sz="2200" b="0" i="1" smtClean="0">
                          <a:latin typeface="Cambria Math"/>
                        </a:rPr>
                        <m:t>ейн. </m:t>
                      </m:r>
                      <m:r>
                        <a:rPr lang="ru-RU" sz="2200" i="1">
                          <a:latin typeface="Cambria Math"/>
                        </a:rPr>
                        <m:t>угол</m:t>
                      </m:r>
                      <m:r>
                        <a:rPr lang="en-US" sz="2200" b="0" i="1" smtClean="0">
                          <a:latin typeface="Cambria Math"/>
                        </a:rPr>
                        <m:t> </m:t>
                      </m:r>
                      <m:r>
                        <a:rPr lang="ru-RU" sz="2200" i="1">
                          <a:latin typeface="Cambria Math"/>
                        </a:rPr>
                        <m:t>дв</m:t>
                      </m:r>
                      <m:r>
                        <a:rPr lang="en-US" sz="2200" i="1">
                          <a:latin typeface="Cambria Math"/>
                        </a:rPr>
                        <m:t>.</m:t>
                      </m:r>
                      <m:r>
                        <a:rPr lang="ru-RU" sz="2200" i="1">
                          <a:latin typeface="Cambria Math"/>
                        </a:rPr>
                        <m:t> угла </m:t>
                      </m:r>
                      <m:acc>
                        <m:accPr>
                          <m:chr m:val="̂"/>
                          <m:ctrlPr>
                            <a:rPr lang="ru-RU" sz="2200" i="1">
                              <a:latin typeface="Cambria Math"/>
                            </a:rPr>
                          </m:ctrlPr>
                        </m:accPr>
                        <m:e>
                          <m:d>
                            <m:dPr>
                              <m:ctrlPr>
                                <a:rPr lang="en-US" sz="2200" i="1">
                                  <a:ln>
                                    <a:solidFill>
                                      <a:srgbClr val="F6862A"/>
                                    </a:solidFill>
                                  </a:ln>
                                  <a:solidFill>
                                    <a:srgbClr val="F6862A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F6862A"/>
                                    </a:solidFill>
                                  </a:ln>
                                  <a:solidFill>
                                    <a:srgbClr val="F6862A"/>
                                  </a:solidFill>
                                  <a:latin typeface="Cambria Math"/>
                                  <a:ea typeface="Cambria Math"/>
                                </a:rPr>
                                <m:t>𝐾𝐿𝑀</m:t>
                              </m:r>
                            </m:e>
                          </m:d>
                          <m:r>
                            <a:rPr lang="ru-RU" sz="2200" i="1">
                              <a:ln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</a:ln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ru-RU" sz="2200" i="1">
                              <a:latin typeface="Cambria Math"/>
                              <a:ea typeface="Cambria Math"/>
                            </a:rPr>
                            <m:t>;</m:t>
                          </m:r>
                          <m:d>
                            <m:dPr>
                              <m:ctrlPr>
                                <a:rPr lang="en-US" sz="2200" i="1">
                                  <a:ln>
                                    <a:solidFill>
                                      <a:srgbClr val="3399FF"/>
                                    </a:solidFill>
                                  </a:ln>
                                  <a:solidFill>
                                    <a:srgbClr val="3399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3399FF"/>
                                    </a:solidFill>
                                  </a:ln>
                                  <a:solidFill>
                                    <a:srgbClr val="3399FF"/>
                                  </a:solidFill>
                                  <a:latin typeface="Cambria Math"/>
                                  <a:ea typeface="Cambria Math"/>
                                </a:rPr>
                                <m:t>𝑆𝐵𝐶</m:t>
                              </m:r>
                            </m:e>
                          </m:d>
                        </m:e>
                      </m:acc>
                    </m:oMath>
                  </m:oMathPara>
                </a14:m>
                <a:endParaRPr lang="ru-RU" sz="2200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186" name="Прямоугольник 1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068960"/>
                <a:ext cx="6151163" cy="463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Прямоугольник 186"/>
              <p:cNvSpPr/>
              <p:nvPr/>
            </p:nvSpPr>
            <p:spPr>
              <a:xfrm>
                <a:off x="85621" y="3573016"/>
                <a:ext cx="4876703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4</m:t>
                      </m:r>
                      <m:r>
                        <a:rPr lang="ru-RU" sz="2200" i="1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ru-RU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en-US" sz="2200" i="1" smtClean="0">
                          <a:latin typeface="Cambria Math"/>
                        </a:rPr>
                        <m:t>Так как</m:t>
                      </m:r>
                      <m:r>
                        <a:rPr lang="ru-RU" sz="2200" b="0" i="1" smtClean="0">
                          <a:latin typeface="Cambria Math"/>
                        </a:rPr>
                        <m:t> </m:t>
                      </m:r>
                      <m:r>
                        <a:rPr lang="ru-RU" sz="2200" i="1" smtClean="0">
                          <a:ln>
                            <a:solidFill>
                              <a:srgbClr val="CD6209"/>
                            </a:solidFill>
                          </a:ln>
                          <a:solidFill>
                            <a:srgbClr val="CD6209"/>
                          </a:solidFill>
                          <a:latin typeface="Cambria Math"/>
                        </a:rPr>
                        <m:t>𝑃𝑄</m:t>
                      </m:r>
                      <m:r>
                        <a:rPr lang="en-US" sz="2200" i="1">
                          <a:latin typeface="Cambria Math"/>
                        </a:rPr>
                        <m:t>∥</m:t>
                      </m:r>
                      <m:r>
                        <a:rPr lang="en-US" sz="2200" i="1" smtClean="0">
                          <a:ln>
                            <a:solidFill>
                              <a:srgbClr val="CD6209"/>
                            </a:solidFill>
                          </a:ln>
                          <a:solidFill>
                            <a:srgbClr val="CD6209"/>
                          </a:solidFill>
                          <a:latin typeface="Cambria Math"/>
                        </a:rPr>
                        <m:t>𝐴𝑆</m:t>
                      </m:r>
                      <m:r>
                        <a:rPr lang="ru-RU" sz="2200" i="1">
                          <a:latin typeface="Cambria Math"/>
                        </a:rPr>
                        <m:t>⇒</m:t>
                      </m:r>
                      <m:r>
                        <a:rPr lang="ru-RU" sz="2200" i="1" smtClean="0">
                          <a:ln>
                            <a:solidFill>
                              <a:srgbClr val="006666"/>
                            </a:solidFill>
                          </a:ln>
                          <a:solidFill>
                            <a:srgbClr val="006666"/>
                          </a:solidFill>
                          <a:latin typeface="Cambria Math"/>
                        </a:rPr>
                        <m:t>∠</m:t>
                      </m:r>
                      <m:r>
                        <a:rPr lang="ru-RU" sz="2200" i="1" smtClean="0">
                          <a:ln>
                            <a:solidFill>
                              <a:srgbClr val="006666"/>
                            </a:solidFill>
                          </a:ln>
                          <a:solidFill>
                            <a:srgbClr val="006666"/>
                          </a:solidFill>
                          <a:latin typeface="Cambria Math"/>
                        </a:rPr>
                        <m:t>𝑄𝑃𝐻</m:t>
                      </m:r>
                      <m:r>
                        <a:rPr lang="ru-RU" sz="2200" i="1">
                          <a:latin typeface="Cambria Math"/>
                        </a:rPr>
                        <m:t>=</m:t>
                      </m:r>
                      <m:r>
                        <a:rPr lang="ru-RU" sz="2200" i="1" smtClean="0">
                          <a:ln>
                            <a:solidFill>
                              <a:srgbClr val="006666"/>
                            </a:solidFill>
                          </a:ln>
                          <a:solidFill>
                            <a:srgbClr val="006666"/>
                          </a:solidFill>
                          <a:latin typeface="Cambria Math"/>
                        </a:rPr>
                        <m:t>∠</m:t>
                      </m:r>
                      <m:r>
                        <a:rPr lang="en-US" sz="2200" i="1">
                          <a:ln>
                            <a:solidFill>
                              <a:srgbClr val="006666"/>
                            </a:solidFill>
                          </a:ln>
                          <a:solidFill>
                            <a:srgbClr val="006666"/>
                          </a:solidFill>
                          <a:latin typeface="Cambria Math"/>
                        </a:rPr>
                        <m:t>𝐴𝑆</m:t>
                      </m:r>
                      <m:r>
                        <a:rPr lang="ru-RU" sz="2200" i="1">
                          <a:ln>
                            <a:solidFill>
                              <a:srgbClr val="006666"/>
                            </a:solidFill>
                          </a:ln>
                          <a:solidFill>
                            <a:srgbClr val="006666"/>
                          </a:solidFill>
                          <a:latin typeface="Cambria Math"/>
                        </a:rPr>
                        <m:t>𝐻</m:t>
                      </m:r>
                      <m:r>
                        <a:rPr lang="ru-RU" sz="2200" i="1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006666"/>
                    </a:solidFill>
                  </a:ln>
                  <a:solidFill>
                    <a:srgbClr val="006666"/>
                  </a:solidFill>
                </a:endParaRPr>
              </a:p>
            </p:txBody>
          </p:sp>
        </mc:Choice>
        <mc:Fallback xmlns="">
          <p:sp>
            <p:nvSpPr>
              <p:cNvPr id="187" name="Прямоугольник 1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21" y="3573016"/>
                <a:ext cx="4876703" cy="430887"/>
              </a:xfrm>
              <a:prstGeom prst="rect">
                <a:avLst/>
              </a:prstGeom>
              <a:blipFill rotWithShape="1">
                <a:blip r:embed="rId12"/>
                <a:stretch>
                  <a:fillRect b="-126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0" name="Прямая соединительная линия 129"/>
          <p:cNvCxnSpPr/>
          <p:nvPr/>
        </p:nvCxnSpPr>
        <p:spPr>
          <a:xfrm flipV="1">
            <a:off x="6195532" y="2293912"/>
            <a:ext cx="612000" cy="439348"/>
          </a:xfrm>
          <a:prstGeom prst="line">
            <a:avLst/>
          </a:prstGeom>
          <a:ln w="25400">
            <a:solidFill>
              <a:srgbClr val="9900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Прямоугольник 63"/>
              <p:cNvSpPr/>
              <p:nvPr/>
            </p:nvSpPr>
            <p:spPr>
              <a:xfrm>
                <a:off x="35496" y="2348880"/>
                <a:ext cx="371215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3. </m:t>
                      </m:r>
                      <m:r>
                        <a:rPr lang="en-US" sz="2200" i="1" smtClean="0">
                          <a:ln>
                            <a:solidFill>
                              <a:srgbClr val="990099"/>
                            </a:solidFill>
                          </a:ln>
                          <a:solidFill>
                            <a:srgbClr val="9900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𝐿𝑀</m:t>
                      </m:r>
                      <m:r>
                        <a:rPr lang="ru-RU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r>
                        <a:rPr lang="en-US" sz="2200" i="1" smtClean="0">
                          <a:ln>
                            <a:solidFill>
                              <a:srgbClr val="990099"/>
                            </a:solidFill>
                          </a:ln>
                          <a:solidFill>
                            <a:srgbClr val="9900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𝐵𝐶</m:t>
                      </m:r>
                      <m:r>
                        <a:rPr lang="ru-RU" sz="2200" i="1" smtClean="0">
                          <a:latin typeface="Cambria Math"/>
                          <a:ea typeface="Cambria Math" panose="02040503050406030204" pitchFamily="18" charset="0"/>
                        </a:rPr>
                        <m:t>;</m:t>
                      </m:r>
                      <m:r>
                        <a:rPr lang="ru-RU" sz="2200" i="1">
                          <a:ln>
                            <a:solidFill>
                              <a:srgbClr val="990099"/>
                            </a:solidFill>
                          </a:ln>
                          <a:solidFill>
                            <a:srgbClr val="9900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𝐵𝐶</m:t>
                      </m:r>
                      <m:r>
                        <a:rPr lang="ru-RU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  <m:d>
                        <m:dPr>
                          <m:ctrlPr>
                            <a:rPr lang="ru-RU" sz="2200" i="1">
                              <a:ln>
                                <a:solidFill>
                                  <a:srgbClr val="00C8C3"/>
                                </a:solidFill>
                              </a:ln>
                              <a:solidFill>
                                <a:srgbClr val="00C8C3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n>
                                <a:solidFill>
                                  <a:srgbClr val="00C8C3"/>
                                </a:solidFill>
                              </a:ln>
                              <a:solidFill>
                                <a:srgbClr val="00C8C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𝐴𝑆𝐻</m:t>
                          </m:r>
                        </m:e>
                      </m:d>
                      <m:r>
                        <a:rPr lang="ru-RU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ru-RU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4" name="Прямоугольник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2348880"/>
                <a:ext cx="3712156" cy="430887"/>
              </a:xfrm>
              <a:prstGeom prst="rect">
                <a:avLst/>
              </a:prstGeom>
              <a:blipFill rotWithShape="1">
                <a:blip r:embed="rId13"/>
                <a:stretch>
                  <a:fillRect l="-164" b="-70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Равнобедренный треугольник 65"/>
          <p:cNvSpPr/>
          <p:nvPr/>
        </p:nvSpPr>
        <p:spPr>
          <a:xfrm rot="1380000">
            <a:off x="5910665" y="423798"/>
            <a:ext cx="2798156" cy="2402224"/>
          </a:xfrm>
          <a:prstGeom prst="triangle">
            <a:avLst>
              <a:gd name="adj" fmla="val 26738"/>
            </a:avLst>
          </a:prstGeom>
          <a:solidFill>
            <a:srgbClr val="25FFF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6910342" y="1143267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L</a:t>
            </a:r>
            <a:endParaRPr lang="ru-RU" sz="2800" b="1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TextBox 158"/>
              <p:cNvSpPr txBox="1"/>
              <p:nvPr/>
            </p:nvSpPr>
            <p:spPr>
              <a:xfrm>
                <a:off x="8283567" y="1497210"/>
                <a:ext cx="51526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160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5</m:t>
                          </m:r>
                        </m:e>
                      </m:d>
                    </m:oMath>
                  </m:oMathPara>
                </a14:m>
                <a:endParaRPr lang="ru-RU" sz="16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9" name="TextBox 1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3567" y="1497210"/>
                <a:ext cx="515269" cy="33855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73188" y="1529258"/>
                <a:ext cx="322889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2.</m:t>
                      </m:r>
                      <m:r>
                        <a:rPr lang="ru-RU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ru-RU" sz="2200" i="1" smtClean="0">
                              <a:ln>
                                <a:solidFill>
                                  <a:srgbClr val="00C8C3"/>
                                </a:solidFill>
                              </a:ln>
                              <a:solidFill>
                                <a:srgbClr val="00C8C3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smtClean="0">
                              <a:ln>
                                <a:solidFill>
                                  <a:srgbClr val="00C8C3"/>
                                </a:solidFill>
                              </a:ln>
                              <a:solidFill>
                                <a:srgbClr val="00C8C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𝐴𝑆</m:t>
                          </m:r>
                          <m:r>
                            <a:rPr lang="en-US" sz="2200" i="1">
                              <a:ln>
                                <a:solidFill>
                                  <a:srgbClr val="00C8C3"/>
                                </a:solidFill>
                              </a:ln>
                              <a:solidFill>
                                <a:srgbClr val="00C8C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∩</m:t>
                      </m:r>
                      <m:d>
                        <m:dPr>
                          <m:ctrlPr>
                            <a:rPr lang="en-US" sz="2200" i="1" smtClean="0">
                              <a:ln>
                                <a:solidFill>
                                  <a:srgbClr val="F6862A"/>
                                </a:solidFill>
                              </a:ln>
                              <a:solidFill>
                                <a:srgbClr val="F6862A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n>
                                <a:solidFill>
                                  <a:srgbClr val="F6862A"/>
                                </a:solidFill>
                              </a:ln>
                              <a:solidFill>
                                <a:srgbClr val="F6862A"/>
                              </a:solidFill>
                              <a:latin typeface="Cambria Math"/>
                              <a:ea typeface="Cambria Math"/>
                            </a:rPr>
                            <m:t>𝐾𝐿𝑀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200" i="1" smtClean="0">
                          <a:ln>
                            <a:solidFill>
                              <a:srgbClr val="CD6209"/>
                            </a:solidFill>
                          </a:ln>
                          <a:solidFill>
                            <a:srgbClr val="CD6209"/>
                          </a:solidFill>
                          <a:latin typeface="Cambria Math"/>
                        </a:rPr>
                        <m:t>𝑃𝑄</m:t>
                      </m:r>
                      <m:r>
                        <a:rPr lang="ru-RU" sz="2200" b="0" i="1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88" y="1529258"/>
                <a:ext cx="3228897" cy="430887"/>
              </a:xfrm>
              <a:prstGeom prst="rect">
                <a:avLst/>
              </a:prstGeom>
              <a:blipFill rotWithShape="1">
                <a:blip r:embed="rId15"/>
                <a:stretch>
                  <a:fillRect b="-126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Прямоугольник 68"/>
              <p:cNvSpPr/>
              <p:nvPr/>
            </p:nvSpPr>
            <p:spPr>
              <a:xfrm>
                <a:off x="302004" y="714569"/>
                <a:ext cx="5710156" cy="4821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smtClean="0">
                          <a:ln>
                            <a:solidFill>
                              <a:srgbClr val="3399FF"/>
                            </a:solidFill>
                          </a:ln>
                          <a:solidFill>
                            <a:srgbClr val="3399FF"/>
                          </a:solidFill>
                          <a:latin typeface="Cambria Math"/>
                        </a:rPr>
                        <m:t>𝑆</m:t>
                      </m:r>
                      <m:r>
                        <a:rPr lang="ru-RU" sz="2200" i="1">
                          <a:ln>
                            <a:solidFill>
                              <a:srgbClr val="3399FF"/>
                            </a:solidFill>
                          </a:ln>
                          <a:solidFill>
                            <a:srgbClr val="3399FF"/>
                          </a:solidFill>
                          <a:latin typeface="Cambria Math"/>
                        </a:rPr>
                        <m:t>Н</m:t>
                      </m:r>
                      <m:r>
                        <a:rPr lang="ru-RU" sz="2200" i="1">
                          <a:latin typeface="Cambria Math"/>
                        </a:rPr>
                        <m:t>⊥</m:t>
                      </m:r>
                      <m:r>
                        <a:rPr lang="ru-RU" sz="2200" i="1" smtClean="0">
                          <a:ln>
                            <a:solidFill>
                              <a:srgbClr val="990099"/>
                            </a:solidFill>
                          </a:ln>
                          <a:solidFill>
                            <a:srgbClr val="990099"/>
                          </a:solidFill>
                          <a:latin typeface="Cambria Math"/>
                        </a:rPr>
                        <m:t>ВС</m:t>
                      </m:r>
                      <m:r>
                        <a:rPr lang="ru-RU" sz="2200" i="1">
                          <a:latin typeface="Cambria Math"/>
                        </a:rPr>
                        <m:t>,т.к.</m:t>
                      </m:r>
                      <m:r>
                        <a:rPr lang="ru-RU" sz="2200" i="1">
                          <a:ln>
                            <a:solidFill>
                              <a:srgbClr val="3399FF"/>
                            </a:solidFill>
                          </a:ln>
                          <a:solidFill>
                            <a:srgbClr val="3399FF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200" i="1">
                          <a:ln>
                            <a:solidFill>
                              <a:srgbClr val="3399FF"/>
                            </a:solidFill>
                          </a:ln>
                          <a:solidFill>
                            <a:srgbClr val="3399FF"/>
                          </a:solidFill>
                          <a:latin typeface="Cambria Math"/>
                          <a:ea typeface="Cambria Math"/>
                        </a:rPr>
                        <m:t>𝑆𝐵𝐶</m:t>
                      </m:r>
                      <m:r>
                        <a:rPr lang="ru-RU" sz="2200" i="1">
                          <a:latin typeface="Cambria Math"/>
                          <a:ea typeface="Cambria Math"/>
                        </a:rPr>
                        <m:t>−равнобедренный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69" name="Прямоугольник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04" y="714569"/>
                <a:ext cx="5710156" cy="482183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/>
          <p:cNvSpPr txBox="1"/>
          <p:nvPr/>
        </p:nvSpPr>
        <p:spPr>
          <a:xfrm>
            <a:off x="8823892" y="2542296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С</a:t>
            </a:r>
            <a:endParaRPr lang="ru-RU" sz="28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Дуга 4"/>
          <p:cNvSpPr/>
          <p:nvPr/>
        </p:nvSpPr>
        <p:spPr>
          <a:xfrm>
            <a:off x="7119165" y="980728"/>
            <a:ext cx="825052" cy="777630"/>
          </a:xfrm>
          <a:prstGeom prst="arc">
            <a:avLst>
              <a:gd name="adj1" fmla="val 4277724"/>
              <a:gd name="adj2" fmla="val 7915262"/>
            </a:avLst>
          </a:prstGeom>
          <a:solidFill>
            <a:srgbClr val="008080">
              <a:alpha val="40000"/>
            </a:srgbClr>
          </a:solidFill>
          <a:ln w="19050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1" name="Дуга 80"/>
          <p:cNvSpPr/>
          <p:nvPr/>
        </p:nvSpPr>
        <p:spPr>
          <a:xfrm>
            <a:off x="6747595" y="-87915"/>
            <a:ext cx="825052" cy="777630"/>
          </a:xfrm>
          <a:prstGeom prst="arc">
            <a:avLst>
              <a:gd name="adj1" fmla="val 4192336"/>
              <a:gd name="adj2" fmla="val 7915262"/>
            </a:avLst>
          </a:prstGeom>
          <a:solidFill>
            <a:srgbClr val="008080">
              <a:alpha val="30196"/>
            </a:srgbClr>
          </a:solidFill>
          <a:ln w="19050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Прямоугольник 81"/>
              <p:cNvSpPr/>
              <p:nvPr/>
            </p:nvSpPr>
            <p:spPr>
              <a:xfrm>
                <a:off x="3169532" y="1557953"/>
                <a:ext cx="1780359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smtClean="0">
                          <a:ln>
                            <a:solidFill>
                              <a:srgbClr val="CD6209"/>
                            </a:solidFill>
                          </a:ln>
                          <a:solidFill>
                            <a:srgbClr val="CD6209"/>
                          </a:solidFill>
                          <a:latin typeface="Cambria Math"/>
                        </a:rPr>
                        <m:t>𝐴𝑆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⊂</m:t>
                      </m:r>
                      <m:d>
                        <m:dPr>
                          <m:ctrlPr>
                            <a:rPr lang="ru-RU" sz="2200" i="1" smtClean="0">
                              <a:ln>
                                <a:solidFill>
                                  <a:srgbClr val="00C8C3"/>
                                </a:solidFill>
                              </a:ln>
                              <a:solidFill>
                                <a:srgbClr val="00C8C3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n>
                                <a:solidFill>
                                  <a:srgbClr val="00C8C3"/>
                                </a:solidFill>
                              </a:ln>
                              <a:solidFill>
                                <a:srgbClr val="00C8C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𝐴𝑆𝐻</m:t>
                          </m:r>
                        </m:e>
                      </m:d>
                      <m:r>
                        <a:rPr lang="ru-RU" sz="2200" i="1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82" name="Прямоугольник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9532" y="1557953"/>
                <a:ext cx="1780359" cy="430887"/>
              </a:xfrm>
              <a:prstGeom prst="rect">
                <a:avLst/>
              </a:prstGeom>
              <a:blipFill rotWithShape="1">
                <a:blip r:embed="rId20"/>
                <a:stretch>
                  <a:fillRect l="-3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Прямоугольник 83"/>
              <p:cNvSpPr/>
              <p:nvPr/>
            </p:nvSpPr>
            <p:spPr>
              <a:xfrm>
                <a:off x="283984" y="1917993"/>
                <a:ext cx="169879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smtClean="0">
                          <a:ln>
                            <a:solidFill>
                              <a:srgbClr val="CD6209"/>
                            </a:solidFill>
                          </a:ln>
                          <a:solidFill>
                            <a:srgbClr val="CD6209"/>
                          </a:solidFill>
                          <a:latin typeface="Cambria Math"/>
                        </a:rPr>
                        <m:t>𝐴𝑆</m:t>
                      </m:r>
                      <m:r>
                        <a:rPr lang="ru-RU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d>
                        <m:dPr>
                          <m:ctrlPr>
                            <a:rPr lang="en-US" sz="2200" i="1" smtClean="0">
                              <a:ln>
                                <a:solidFill>
                                  <a:srgbClr val="F6862A"/>
                                </a:solidFill>
                              </a:ln>
                              <a:solidFill>
                                <a:srgbClr val="F6862A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n>
                                <a:solidFill>
                                  <a:srgbClr val="F6862A"/>
                                </a:solidFill>
                              </a:ln>
                              <a:solidFill>
                                <a:srgbClr val="F6862A"/>
                              </a:solidFill>
                              <a:latin typeface="Cambria Math"/>
                              <a:ea typeface="Cambria Math"/>
                            </a:rPr>
                            <m:t>𝐾𝐿𝑀</m:t>
                          </m:r>
                        </m:e>
                      </m:d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84" name="Прямоугольник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984" y="1917993"/>
                <a:ext cx="1698798" cy="430887"/>
              </a:xfrm>
              <a:prstGeom prst="rect">
                <a:avLst/>
              </a:prstGeom>
              <a:blipFill rotWithShape="1">
                <a:blip r:embed="rId21"/>
                <a:stretch>
                  <a:fillRect l="-360" b="-5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Прямоугольник 85"/>
              <p:cNvSpPr/>
              <p:nvPr/>
            </p:nvSpPr>
            <p:spPr>
              <a:xfrm>
                <a:off x="272691" y="2740516"/>
                <a:ext cx="244220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smtClean="0">
                          <a:ln>
                            <a:solidFill>
                              <a:srgbClr val="3399FF"/>
                            </a:solidFill>
                          </a:ln>
                          <a:solidFill>
                            <a:srgbClr val="3399FF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𝑃𝐻</m:t>
                      </m:r>
                      <m:r>
                        <a:rPr lang="ru-RU" sz="2200" b="0" i="1" smtClean="0">
                          <a:ln>
                            <a:solidFill>
                              <a:srgbClr val="3399FF"/>
                            </a:solidFill>
                          </a:ln>
                          <a:solidFill>
                            <a:srgbClr val="3399FF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2200" b="0" i="1" smtClean="0">
                          <a:latin typeface="Cambria Math"/>
                          <a:ea typeface="Cambria Math" panose="02040503050406030204" pitchFamily="18" charset="0"/>
                        </a:rPr>
                        <m:t>и </m:t>
                      </m:r>
                      <m:r>
                        <a:rPr lang="en-US" sz="2200" i="1" smtClean="0">
                          <a:ln>
                            <a:solidFill>
                              <a:srgbClr val="CD6209"/>
                            </a:solidFill>
                          </a:ln>
                          <a:solidFill>
                            <a:srgbClr val="CD6209"/>
                          </a:solidFill>
                          <a:latin typeface="Cambria Math"/>
                        </a:rPr>
                        <m:t>𝑃𝑄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⊂</m:t>
                      </m:r>
                      <m:d>
                        <m:dPr>
                          <m:ctrlPr>
                            <a:rPr lang="ru-RU" sz="2200" i="1" smtClean="0">
                              <a:ln>
                                <a:solidFill>
                                  <a:srgbClr val="00C8C3"/>
                                </a:solidFill>
                              </a:ln>
                              <a:solidFill>
                                <a:srgbClr val="00C8C3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smtClean="0">
                              <a:ln>
                                <a:solidFill>
                                  <a:srgbClr val="00C8C3"/>
                                </a:solidFill>
                              </a:ln>
                              <a:solidFill>
                                <a:srgbClr val="00C8C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𝐴𝑆𝐻</m:t>
                          </m:r>
                        </m:e>
                      </m:d>
                    </m:oMath>
                  </m:oMathPara>
                </a14:m>
                <a:endParaRPr lang="ru-RU" sz="2200" dirty="0">
                  <a:ln>
                    <a:solidFill>
                      <a:srgbClr val="CD6209"/>
                    </a:solidFill>
                  </a:ln>
                  <a:solidFill>
                    <a:srgbClr val="CD6209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6" name="Прямоугольник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691" y="2740516"/>
                <a:ext cx="2442207" cy="430887"/>
              </a:xfrm>
              <a:prstGeom prst="rect">
                <a:avLst/>
              </a:prstGeom>
              <a:blipFill rotWithShape="1">
                <a:blip r:embed="rId22"/>
                <a:stretch>
                  <a:fillRect l="-250" b="-1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Прямоугольник 86"/>
              <p:cNvSpPr/>
              <p:nvPr/>
            </p:nvSpPr>
            <p:spPr>
              <a:xfrm>
                <a:off x="41936" y="3906634"/>
                <a:ext cx="4380495" cy="8023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5</m:t>
                      </m:r>
                      <m:r>
                        <a:rPr lang="ru-RU" sz="2200" i="1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ru-RU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ru-RU" sz="2200" i="1" smtClean="0">
                          <a:ln>
                            <a:solidFill>
                              <a:srgbClr val="8243FF"/>
                            </a:solidFill>
                          </a:ln>
                          <a:solidFill>
                            <a:srgbClr val="8243FF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200" i="1">
                          <a:ln>
                            <a:solidFill>
                              <a:srgbClr val="8243FF"/>
                            </a:solidFill>
                          </a:ln>
                          <a:solidFill>
                            <a:srgbClr val="8243FF"/>
                          </a:solidFill>
                          <a:latin typeface="Cambria Math"/>
                          <a:ea typeface="Cambria Math"/>
                        </a:rPr>
                        <m:t>𝐴𝐵𝐶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р/с.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200" b="0" i="1" smtClean="0">
                          <a:ln>
                            <a:solidFill>
                              <a:srgbClr val="8243FF"/>
                            </a:solidFill>
                          </a:ln>
                          <a:solidFill>
                            <a:srgbClr val="8243FF"/>
                          </a:solidFill>
                          <a:latin typeface="Cambria Math"/>
                          <a:ea typeface="Cambria Math"/>
                        </a:rPr>
                        <m:t>𝐴𝐻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6</m:t>
                          </m:r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200" b="0" i="1" smtClean="0">
                          <a:ln>
                            <a:solidFill>
                              <a:srgbClr val="8243FF"/>
                            </a:solidFill>
                          </a:ln>
                          <a:solidFill>
                            <a:srgbClr val="8243FF"/>
                          </a:solidFill>
                          <a:latin typeface="Cambria Math"/>
                          <a:ea typeface="Cambria Math"/>
                        </a:rPr>
                        <m:t>3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n>
                                <a:solidFill>
                                  <a:srgbClr val="8243FF"/>
                                </a:solidFill>
                              </a:ln>
                              <a:solidFill>
                                <a:srgbClr val="8243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200" b="0" i="1" smtClean="0">
                              <a:ln>
                                <a:solidFill>
                                  <a:srgbClr val="8243FF"/>
                                </a:solidFill>
                              </a:ln>
                              <a:solidFill>
                                <a:srgbClr val="8243FF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e>
                      </m:rad>
                      <m:r>
                        <a:rPr lang="ru-RU" sz="2200" i="1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7" name="Прямоугольник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36" y="3906634"/>
                <a:ext cx="4380495" cy="802399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Прямоугольник 88"/>
              <p:cNvSpPr/>
              <p:nvPr/>
            </p:nvSpPr>
            <p:spPr>
              <a:xfrm>
                <a:off x="85621" y="4654297"/>
                <a:ext cx="281634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6</m:t>
                      </m:r>
                      <m:r>
                        <a:rPr lang="ru-RU" sz="2200" i="1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ru-RU" sz="2200" i="1" smtClean="0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200" i="1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  <a:ea typeface="Cambria Math"/>
                        </a:rPr>
                        <m:t>𝑆𝐵</m:t>
                      </m:r>
                      <m:r>
                        <a:rPr lang="en-US" sz="2200" b="0" i="1" smtClean="0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  <a:ea typeface="Cambria Math"/>
                        </a:rPr>
                        <m:t>𝐻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прямоуг.  </m:t>
                      </m:r>
                    </m:oMath>
                  </m:oMathPara>
                </a14:m>
                <a:endParaRPr lang="ru-RU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9" name="Прямоугольник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21" y="4654297"/>
                <a:ext cx="2816348" cy="430887"/>
              </a:xfrm>
              <a:prstGeom prst="rect">
                <a:avLst/>
              </a:prstGeom>
              <a:blipFill rotWithShape="1">
                <a:blip r:embed="rId24"/>
                <a:stretch>
                  <a:fillRect b="-1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Прямоугольник 89"/>
              <p:cNvSpPr/>
              <p:nvPr/>
            </p:nvSpPr>
            <p:spPr>
              <a:xfrm>
                <a:off x="41936" y="5293776"/>
                <a:ext cx="1398909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7</m:t>
                      </m:r>
                      <m:r>
                        <a:rPr lang="ru-RU" sz="2200" i="1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ru-RU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ru-RU" sz="2200" i="1" smtClean="0">
                          <a:ln>
                            <a:solidFill>
                              <a:srgbClr val="00C8C3"/>
                            </a:solidFill>
                          </a:ln>
                          <a:solidFill>
                            <a:srgbClr val="00C8C3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200" i="1">
                          <a:ln>
                            <a:solidFill>
                              <a:srgbClr val="00C8C3"/>
                            </a:solidFill>
                          </a:ln>
                          <a:solidFill>
                            <a:srgbClr val="00C8C3"/>
                          </a:solidFill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en-US" sz="2200" b="0" i="1" smtClean="0">
                          <a:ln>
                            <a:solidFill>
                              <a:srgbClr val="00C8C3"/>
                            </a:solidFill>
                          </a:ln>
                          <a:solidFill>
                            <a:srgbClr val="00C8C3"/>
                          </a:solidFill>
                          <a:latin typeface="Cambria Math"/>
                          <a:ea typeface="Cambria Math"/>
                        </a:rPr>
                        <m:t>𝑆𝐻</m:t>
                      </m:r>
                      <m:r>
                        <a:rPr lang="ru-RU" sz="2200" i="1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ru-RU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0" name="Прямоугольник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36" y="5293776"/>
                <a:ext cx="1398909" cy="430887"/>
              </a:xfrm>
              <a:prstGeom prst="rect">
                <a:avLst/>
              </a:prstGeom>
              <a:blipFill rotWithShape="1">
                <a:blip r:embed="rId25"/>
                <a:stretch>
                  <a:fillRect l="-4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95254" y="5906582"/>
                <a:ext cx="3355919" cy="8045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ru-RU" sz="2200" i="1">
                          <a:ln>
                            <a:solidFill>
                              <a:srgbClr val="006666"/>
                            </a:solidFill>
                          </a:ln>
                          <a:solidFill>
                            <a:srgbClr val="006666"/>
                          </a:solidFill>
                          <a:latin typeface="Cambria Math"/>
                        </a:rPr>
                        <m:t>∠</m:t>
                      </m:r>
                      <m:r>
                        <a:rPr lang="en-US" sz="2200" i="1">
                          <a:ln>
                            <a:solidFill>
                              <a:srgbClr val="006666"/>
                            </a:solidFill>
                          </a:ln>
                          <a:solidFill>
                            <a:srgbClr val="006666"/>
                          </a:solidFill>
                          <a:latin typeface="Cambria Math"/>
                        </a:rPr>
                        <m:t>𝐴𝑆</m:t>
                      </m:r>
                      <m:r>
                        <a:rPr lang="ru-RU" sz="2200" i="1">
                          <a:ln>
                            <a:solidFill>
                              <a:srgbClr val="006666"/>
                            </a:solidFill>
                          </a:ln>
                          <a:solidFill>
                            <a:srgbClr val="006666"/>
                          </a:solidFill>
                          <a:latin typeface="Cambria Math"/>
                        </a:rPr>
                        <m:t>𝐻</m:t>
                      </m:r>
                      <m:r>
                        <a:rPr lang="en-US" sz="2200" i="0" smtClean="0"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ln>
                            <a:solidFill>
                              <a:srgbClr val="006666"/>
                            </a:solidFill>
                          </a:ln>
                          <a:solidFill>
                            <a:srgbClr val="006666"/>
                          </a:solidFill>
                          <a:latin typeface="Cambria Math"/>
                        </a:rPr>
                        <m:t>𝑎𝑟𝑐𝑐𝑜𝑠</m:t>
                      </m:r>
                      <m:f>
                        <m:fPr>
                          <m:ctrlPr>
                            <a:rPr lang="en-US" sz="2200" i="1">
                              <a:ln>
                                <a:solidFill>
                                  <a:srgbClr val="006666"/>
                                </a:solidFill>
                              </a:ln>
                              <a:solidFill>
                                <a:srgbClr val="006666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n>
                                <a:solidFill>
                                  <a:srgbClr val="006666"/>
                                </a:solidFill>
                              </a:ln>
                              <a:solidFill>
                                <a:srgbClr val="006666"/>
                              </a:solidFill>
                              <a:latin typeface="Cambria Math"/>
                              <a:ea typeface="Cambria Math"/>
                            </a:rPr>
                            <m:t>31</m:t>
                          </m:r>
                          <m:rad>
                            <m:radPr>
                              <m:degHide m:val="on"/>
                              <m:ctrlPr>
                                <a:rPr lang="en-US" sz="2200" i="1">
                                  <a:ln>
                                    <a:solidFill>
                                      <a:srgbClr val="006666"/>
                                    </a:solidFill>
                                  </a:ln>
                                  <a:solidFill>
                                    <a:srgbClr val="006666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006666"/>
                                    </a:solidFill>
                                  </a:ln>
                                  <a:solidFill>
                                    <a:srgbClr val="006666"/>
                                  </a:solidFill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</m:rad>
                        </m:num>
                        <m:den>
                          <m:r>
                            <a:rPr lang="en-US" sz="2200" i="1">
                              <a:ln>
                                <a:solidFill>
                                  <a:srgbClr val="006666"/>
                                </a:solidFill>
                              </a:ln>
                              <a:solidFill>
                                <a:srgbClr val="006666"/>
                              </a:solidFill>
                              <a:latin typeface="Cambria Math"/>
                              <a:ea typeface="Cambria Math"/>
                            </a:rPr>
                            <m:t>140</m:t>
                          </m:r>
                        </m:den>
                      </m:f>
                    </m:oMath>
                  </m:oMathPara>
                </a14:m>
                <a:endParaRPr lang="ru-RU" sz="2200" i="1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4" y="5906582"/>
                <a:ext cx="3355919" cy="804579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3" name="Группа 92"/>
          <p:cNvGrpSpPr/>
          <p:nvPr/>
        </p:nvGrpSpPr>
        <p:grpSpPr>
          <a:xfrm>
            <a:off x="5213104" y="5949280"/>
            <a:ext cx="3119015" cy="792000"/>
            <a:chOff x="1820485" y="4797152"/>
            <a:chExt cx="3119015" cy="792000"/>
          </a:xfrm>
        </p:grpSpPr>
        <p:sp>
          <p:nvSpPr>
            <p:cNvPr id="94" name="Скругленный прямоугольник 93"/>
            <p:cNvSpPr/>
            <p:nvPr/>
          </p:nvSpPr>
          <p:spPr>
            <a:xfrm>
              <a:off x="1820485" y="4797152"/>
              <a:ext cx="3119015" cy="792000"/>
            </a:xfrm>
            <a:prstGeom prst="roundRect">
              <a:avLst/>
            </a:prstGeom>
            <a:solidFill>
              <a:srgbClr val="FFE8C5"/>
            </a:solidFill>
            <a:ln w="28575">
              <a:solidFill>
                <a:srgbClr val="CC3300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1907551" y="4798708"/>
                  <a:ext cx="3031949" cy="73334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2200" b="0" i="1" smtClean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latin typeface="Cambria Math"/>
                          </a:rPr>
                          <m:t>Ответ:</m:t>
                        </m:r>
                        <m:r>
                          <a:rPr lang="en-US" sz="2200" i="1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</a:rPr>
                          <m:t>𝑎𝑟𝑐𝑐𝑜𝑠</m:t>
                        </m:r>
                        <m:f>
                          <m:fPr>
                            <m:ctrlPr>
                              <a:rPr lang="en-US" sz="2200" i="1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31</m:t>
                            </m:r>
                            <m:rad>
                              <m:radPr>
                                <m:degHide m:val="on"/>
                                <m:ctrlPr>
                                  <a:rPr lang="en-US" sz="2200" i="1">
                                    <a:ln>
                                      <a:solidFill>
                                        <a:srgbClr val="002060"/>
                                      </a:solidFill>
                                    </a:ln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200" i="1">
                                    <a:ln>
                                      <a:solidFill>
                                        <a:srgbClr val="002060"/>
                                      </a:solidFill>
                                    </a:ln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10</m:t>
                                </m:r>
                              </m:e>
                            </m:rad>
                          </m:num>
                          <m:den>
                            <m:r>
                              <a:rPr lang="en-US" sz="2200" i="1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140</m:t>
                            </m:r>
                          </m:den>
                        </m:f>
                        <m:r>
                          <a:rPr lang="ru-RU" sz="2200" b="0" i="1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.</m:t>
                        </m:r>
                      </m:oMath>
                    </m:oMathPara>
                  </a14:m>
                  <a:endParaRPr lang="ru-RU" sz="2200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7551" y="4798708"/>
                  <a:ext cx="3031949" cy="733342"/>
                </a:xfrm>
                <a:prstGeom prst="rect">
                  <a:avLst/>
                </a:prstGeom>
                <a:blipFill rotWithShape="1">
                  <a:blip r:embed="rId29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5" name="Прямая соединительная линия 34"/>
          <p:cNvCxnSpPr/>
          <p:nvPr/>
        </p:nvCxnSpPr>
        <p:spPr>
          <a:xfrm flipH="1">
            <a:off x="5541014" y="259972"/>
            <a:ext cx="1633509" cy="1928531"/>
          </a:xfrm>
          <a:prstGeom prst="line">
            <a:avLst/>
          </a:prstGeom>
          <a:ln w="25400">
            <a:solidFill>
              <a:srgbClr val="CD620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Прямоугольник 95"/>
              <p:cNvSpPr/>
              <p:nvPr/>
            </p:nvSpPr>
            <p:spPr>
              <a:xfrm>
                <a:off x="2771800" y="4581128"/>
                <a:ext cx="5739969" cy="5145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smtClean="0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</a:rPr>
                        <m:t>𝑆</m:t>
                      </m:r>
                      <m:r>
                        <a:rPr lang="ru-RU" sz="2200" i="1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</a:rPr>
                        <m:t>Н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𝑆𝐵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22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𝐵𝐻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  <m:r>
                            <a:rPr lang="ru-RU" sz="2200" b="0" i="1" smtClean="0">
                              <a:latin typeface="Cambria Math"/>
                              <a:ea typeface="Cambria Math"/>
                            </a:rPr>
                            <m:t>9−9</m:t>
                          </m:r>
                        </m:e>
                      </m:rad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40</m:t>
                          </m:r>
                        </m:e>
                      </m:rad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200" b="0" i="1" smtClean="0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  <a:ea typeface="Cambria Math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n>
                                <a:solidFill>
                                  <a:srgbClr val="0066FF"/>
                                </a:solidFill>
                              </a:ln>
                              <a:solidFill>
                                <a:srgbClr val="0066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200" b="0" i="1" smtClean="0">
                              <a:ln>
                                <a:solidFill>
                                  <a:srgbClr val="0066FF"/>
                                </a:solidFill>
                              </a:ln>
                              <a:solidFill>
                                <a:srgbClr val="0066FF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</m:rad>
                    </m:oMath>
                  </m:oMathPara>
                </a14:m>
                <a:endParaRPr lang="ru-RU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6" name="Прямоугольник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4581128"/>
                <a:ext cx="5739969" cy="514500"/>
              </a:xfrm>
              <a:prstGeom prst="rect">
                <a:avLst/>
              </a:prstGeom>
              <a:blipFill rotWithShape="1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Прямоугольник 97"/>
              <p:cNvSpPr/>
              <p:nvPr/>
            </p:nvSpPr>
            <p:spPr>
              <a:xfrm>
                <a:off x="1251303" y="5059589"/>
                <a:ext cx="7194149" cy="867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200" b="0" i="1" smtClean="0">
                              <a:ln>
                                <a:solidFill>
                                  <a:srgbClr val="006666"/>
                                </a:solidFill>
                              </a:ln>
                              <a:solidFill>
                                <a:srgbClr val="006666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b="0" i="0" smtClean="0">
                              <a:ln>
                                <a:solidFill>
                                  <a:srgbClr val="006666"/>
                                </a:solidFill>
                              </a:ln>
                              <a:solidFill>
                                <a:srgbClr val="006666"/>
                              </a:solidFill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r>
                            <a:rPr lang="ru-RU" sz="2200" i="1">
                              <a:ln>
                                <a:solidFill>
                                  <a:srgbClr val="006666"/>
                                </a:solidFill>
                              </a:ln>
                              <a:solidFill>
                                <a:srgbClr val="006666"/>
                              </a:solidFill>
                              <a:latin typeface="Cambria Math"/>
                            </a:rPr>
                            <m:t>∠</m:t>
                          </m:r>
                          <m:r>
                            <a:rPr lang="en-US" sz="2200" i="1">
                              <a:ln>
                                <a:solidFill>
                                  <a:srgbClr val="006666"/>
                                </a:solidFill>
                              </a:ln>
                              <a:solidFill>
                                <a:srgbClr val="006666"/>
                              </a:solidFill>
                              <a:latin typeface="Cambria Math"/>
                            </a:rPr>
                            <m:t>𝐴𝑆</m:t>
                          </m:r>
                          <m:r>
                            <a:rPr lang="ru-RU" sz="2200" i="1">
                              <a:ln>
                                <a:solidFill>
                                  <a:srgbClr val="006666"/>
                                </a:solidFill>
                              </a:ln>
                              <a:solidFill>
                                <a:srgbClr val="006666"/>
                              </a:solidFill>
                              <a:latin typeface="Cambria Math"/>
                            </a:rPr>
                            <m:t>𝐻</m:t>
                          </m:r>
                          <m:r>
                            <m:rPr>
                              <m:nor/>
                            </m:rPr>
                            <a:rPr lang="ru-RU" sz="2200" dirty="0">
                              <a:ln>
                                <a:solidFill>
                                  <a:srgbClr val="006666"/>
                                </a:solidFill>
                              </a:ln>
                              <a:solidFill>
                                <a:srgbClr val="006666"/>
                              </a:solidFill>
                            </a:rPr>
                            <m:t> </m:t>
                          </m:r>
                          <m:r>
                            <a:rPr lang="en-US" sz="2200" i="1" dirty="0" smtClean="0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200" i="1" dirty="0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200" i="1" dirty="0" smtClean="0">
                                      <a:ln>
                                        <a:solidFill>
                                          <a:srgbClr val="CB5801"/>
                                        </a:solidFill>
                                      </a:ln>
                                      <a:solidFill>
                                        <a:srgbClr val="CB580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0" i="1" dirty="0" smtClean="0">
                                      <a:ln>
                                        <a:solidFill>
                                          <a:srgbClr val="CB5801"/>
                                        </a:solidFill>
                                      </a:ln>
                                      <a:solidFill>
                                        <a:srgbClr val="CB5801"/>
                                      </a:solidFill>
                                      <a:latin typeface="Cambria Math"/>
                                    </a:rPr>
                                    <m:t>𝑆𝐴</m:t>
                                  </m:r>
                                </m:e>
                                <m:sup>
                                  <m:r>
                                    <a:rPr lang="en-US" sz="2200" b="0" i="1" dirty="0" smtClean="0">
                                      <a:ln>
                                        <a:solidFill>
                                          <a:srgbClr val="CB5801"/>
                                        </a:solidFill>
                                      </a:ln>
                                      <a:solidFill>
                                        <a:srgbClr val="CB580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200" b="0" i="1" dirty="0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2200" b="0" i="1" dirty="0" smtClean="0">
                                      <a:ln>
                                        <a:solidFill>
                                          <a:srgbClr val="3399FF"/>
                                        </a:solidFill>
                                      </a:ln>
                                      <a:solidFill>
                                        <a:srgbClr val="3399FF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0" i="1" dirty="0" smtClean="0">
                                      <a:ln>
                                        <a:solidFill>
                                          <a:srgbClr val="3399FF"/>
                                        </a:solidFill>
                                      </a:ln>
                                      <a:solidFill>
                                        <a:srgbClr val="3399FF"/>
                                      </a:solidFill>
                                      <a:latin typeface="Cambria Math"/>
                                    </a:rPr>
                                    <m:t>𝑆𝐻</m:t>
                                  </m:r>
                                </m:e>
                                <m:sup>
                                  <m:r>
                                    <a:rPr lang="en-US" sz="2200" b="0" i="1" dirty="0" smtClean="0">
                                      <a:ln>
                                        <a:solidFill>
                                          <a:srgbClr val="3399FF"/>
                                        </a:solidFill>
                                      </a:ln>
                                      <a:solidFill>
                                        <a:srgbClr val="3399FF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200" b="0" i="1" dirty="0" smtClean="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ru-RU" sz="2200" b="0" i="1" dirty="0" smtClean="0">
                                      <a:ln>
                                        <a:solidFill>
                                          <a:srgbClr val="8243FF"/>
                                        </a:solidFill>
                                      </a:ln>
                                      <a:solidFill>
                                        <a:srgbClr val="8243FF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0" i="1" dirty="0" smtClean="0">
                                      <a:ln>
                                        <a:solidFill>
                                          <a:srgbClr val="8243FF"/>
                                        </a:solidFill>
                                      </a:ln>
                                      <a:solidFill>
                                        <a:srgbClr val="8243FF"/>
                                      </a:solidFill>
                                      <a:latin typeface="Cambria Math"/>
                                    </a:rPr>
                                    <m:t>𝐴𝐻</m:t>
                                  </m:r>
                                </m:e>
                                <m:sup>
                                  <m:r>
                                    <a:rPr lang="en-US" sz="2200" b="0" i="1" dirty="0" smtClean="0">
                                      <a:ln>
                                        <a:solidFill>
                                          <a:srgbClr val="8243FF"/>
                                        </a:solidFill>
                                      </a:ln>
                                      <a:solidFill>
                                        <a:srgbClr val="8243FF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ru-RU" sz="2200" i="1" dirty="0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ru-RU" sz="2200" b="0" i="1" dirty="0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sz="2200" b="0" i="1" dirty="0" smtClean="0">
                                  <a:ln>
                                    <a:solidFill>
                                      <a:srgbClr val="CB5801"/>
                                    </a:solidFill>
                                  </a:ln>
                                  <a:solidFill>
                                    <a:srgbClr val="CB5801"/>
                                  </a:solidFill>
                                  <a:latin typeface="Cambria Math"/>
                                  <a:ea typeface="Cambria Math"/>
                                </a:rPr>
                                <m:t>𝑆𝐴</m:t>
                              </m:r>
                              <m:r>
                                <a:rPr lang="en-US" sz="2200" b="0" i="1" dirty="0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sz="2200" b="0" i="1" dirty="0" smtClean="0">
                                  <a:ln>
                                    <a:solidFill>
                                      <a:srgbClr val="3399FF"/>
                                    </a:solidFill>
                                  </a:ln>
                                  <a:solidFill>
                                    <a:srgbClr val="3399FF"/>
                                  </a:solidFill>
                                  <a:latin typeface="Cambria Math"/>
                                  <a:ea typeface="Cambria Math"/>
                                </a:rPr>
                                <m:t>𝑆𝐻</m:t>
                              </m:r>
                            </m:den>
                          </m:f>
                          <m:r>
                            <a:rPr lang="ru-RU" sz="2200" b="0" i="1" dirty="0" smtClean="0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200" i="1" dirty="0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b="0" i="1" dirty="0" smtClean="0">
                                  <a:latin typeface="Cambria Math"/>
                                </a:rPr>
                                <m:t>49+40−27</m:t>
                              </m:r>
                            </m:num>
                            <m:den>
                              <m:r>
                                <a:rPr lang="en-US" sz="2200" b="0" i="1" dirty="0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200" b="0" i="1" dirty="0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sz="2200" b="0" i="1" dirty="0" smtClean="0">
                                  <a:latin typeface="Cambria Math"/>
                                </a:rPr>
                                <m:t>7</m:t>
                              </m:r>
                              <m:r>
                                <a:rPr lang="en-US" sz="2200" b="0" i="1" dirty="0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sz="2200" b="0" i="1" dirty="0" smtClean="0">
                                  <a:latin typeface="Cambria Math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200" b="0" i="1" dirty="0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200" b="0" i="1" dirty="0" smtClean="0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</m:rad>
                            </m:den>
                          </m:f>
                        </m:e>
                      </m:func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ln>
                                <a:solidFill>
                                  <a:srgbClr val="006666"/>
                                </a:solidFill>
                              </a:ln>
                              <a:solidFill>
                                <a:srgbClr val="006666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n>
                                <a:solidFill>
                                  <a:srgbClr val="006666"/>
                                </a:solidFill>
                              </a:ln>
                              <a:solidFill>
                                <a:srgbClr val="006666"/>
                              </a:solidFill>
                              <a:latin typeface="Cambria Math"/>
                              <a:ea typeface="Cambria Math"/>
                            </a:rPr>
                            <m:t>31</m:t>
                          </m:r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n>
                                    <a:solidFill>
                                      <a:srgbClr val="006666"/>
                                    </a:solidFill>
                                  </a:ln>
                                  <a:solidFill>
                                    <a:srgbClr val="006666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n>
                                    <a:solidFill>
                                      <a:srgbClr val="006666"/>
                                    </a:solidFill>
                                  </a:ln>
                                  <a:solidFill>
                                    <a:srgbClr val="006666"/>
                                  </a:solidFill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</m:rad>
                        </m:num>
                        <m:den>
                          <m:r>
                            <a:rPr lang="en-US" sz="2200" b="0" i="1" smtClean="0">
                              <a:ln>
                                <a:solidFill>
                                  <a:srgbClr val="006666"/>
                                </a:solidFill>
                              </a:ln>
                              <a:solidFill>
                                <a:srgbClr val="006666"/>
                              </a:solidFill>
                              <a:latin typeface="Cambria Math"/>
                              <a:ea typeface="Cambria Math"/>
                            </a:rPr>
                            <m:t>140</m:t>
                          </m:r>
                        </m:den>
                      </m:f>
                    </m:oMath>
                  </m:oMathPara>
                </a14:m>
                <a:endParaRPr lang="ru-RU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8" name="Прямоугольник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303" y="5059589"/>
                <a:ext cx="7194149" cy="867995"/>
              </a:xfrm>
              <a:prstGeom prst="rect">
                <a:avLst/>
              </a:prstGeom>
              <a:blipFill rotWithShape="1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Прямоугольник 98"/>
              <p:cNvSpPr/>
              <p:nvPr/>
            </p:nvSpPr>
            <p:spPr>
              <a:xfrm>
                <a:off x="3306691" y="2348880"/>
                <a:ext cx="1841373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smtClean="0">
                          <a:ln>
                            <a:solidFill>
                              <a:srgbClr val="990099"/>
                            </a:solidFill>
                          </a:ln>
                          <a:solidFill>
                            <a:srgbClr val="9900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𝐿𝑀</m:t>
                      </m:r>
                      <m:r>
                        <a:rPr lang="ru-RU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  <m:d>
                        <m:dPr>
                          <m:ctrlPr>
                            <a:rPr lang="ru-RU" sz="2200" i="1" smtClean="0">
                              <a:ln>
                                <a:solidFill>
                                  <a:srgbClr val="00C8C3"/>
                                </a:solidFill>
                              </a:ln>
                              <a:solidFill>
                                <a:srgbClr val="00C8C3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smtClean="0">
                              <a:ln>
                                <a:solidFill>
                                  <a:srgbClr val="00C8C3"/>
                                </a:solidFill>
                              </a:ln>
                              <a:solidFill>
                                <a:srgbClr val="00C8C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𝐴𝑆𝐻</m:t>
                          </m:r>
                        </m:e>
                      </m:d>
                      <m:r>
                        <a:rPr lang="ru-RU" sz="2200" i="1" smtClean="0">
                          <a:latin typeface="Cambria Math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9" name="Прямоугольник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6691" y="2348880"/>
                <a:ext cx="1841373" cy="430887"/>
              </a:xfrm>
              <a:prstGeom prst="rect">
                <a:avLst/>
              </a:prstGeom>
              <a:blipFill rotWithShape="1">
                <a:blip r:embed="rId32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Параллелограмм 99"/>
          <p:cNvSpPr/>
          <p:nvPr/>
        </p:nvSpPr>
        <p:spPr>
          <a:xfrm rot="19557249">
            <a:off x="5860569" y="1886305"/>
            <a:ext cx="1949784" cy="366712"/>
          </a:xfrm>
          <a:prstGeom prst="parallelogram">
            <a:avLst>
              <a:gd name="adj" fmla="val 439624"/>
            </a:avLst>
          </a:prstGeom>
          <a:solidFill>
            <a:srgbClr val="F68426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35" name="Прямая соединительная линия 134"/>
          <p:cNvCxnSpPr/>
          <p:nvPr/>
        </p:nvCxnSpPr>
        <p:spPr>
          <a:xfrm flipV="1">
            <a:off x="6181480" y="1551704"/>
            <a:ext cx="1067982" cy="1174670"/>
          </a:xfrm>
          <a:prstGeom prst="line">
            <a:avLst/>
          </a:prstGeom>
          <a:ln w="25400">
            <a:solidFill>
              <a:srgbClr val="CD620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Равнобедренный треугольник 160"/>
          <p:cNvSpPr/>
          <p:nvPr/>
        </p:nvSpPr>
        <p:spPr>
          <a:xfrm rot="5160000">
            <a:off x="6363937" y="1116855"/>
            <a:ext cx="3556808" cy="1706836"/>
          </a:xfrm>
          <a:prstGeom prst="triangle">
            <a:avLst>
              <a:gd name="adj" fmla="val 68753"/>
            </a:avLst>
          </a:prstGeom>
          <a:solidFill>
            <a:srgbClr val="99CC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TextBox 157"/>
              <p:cNvSpPr txBox="1"/>
              <p:nvPr/>
            </p:nvSpPr>
            <p:spPr>
              <a:xfrm>
                <a:off x="7402272" y="422622"/>
                <a:ext cx="51526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160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ru-RU" sz="16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8" name="TextBox 1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2272" y="422622"/>
                <a:ext cx="515269" cy="338554"/>
              </a:xfrm>
              <a:prstGeom prst="rect">
                <a:avLst/>
              </a:prstGeom>
              <a:blipFill rotWithShape="1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1" name="TextBox 140"/>
          <p:cNvSpPr txBox="1"/>
          <p:nvPr/>
        </p:nvSpPr>
        <p:spPr>
          <a:xfrm>
            <a:off x="7798507" y="681708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</a:t>
            </a:r>
            <a:endParaRPr lang="ru-RU" sz="2800" b="1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154" name="Группа 153"/>
          <p:cNvGrpSpPr/>
          <p:nvPr/>
        </p:nvGrpSpPr>
        <p:grpSpPr>
          <a:xfrm rot="2820000" flipV="1">
            <a:off x="8089945" y="2928928"/>
            <a:ext cx="281917" cy="216685"/>
            <a:chOff x="7683774" y="4412434"/>
            <a:chExt cx="357680" cy="269803"/>
          </a:xfrm>
        </p:grpSpPr>
        <p:cxnSp>
          <p:nvCxnSpPr>
            <p:cNvPr id="155" name="Прямая соединительная линия 154"/>
            <p:cNvCxnSpPr/>
            <p:nvPr/>
          </p:nvCxnSpPr>
          <p:spPr>
            <a:xfrm rot="2940000" flipH="1">
              <a:off x="7866440" y="4507224"/>
              <a:ext cx="80499" cy="269528"/>
            </a:xfrm>
            <a:prstGeom prst="line">
              <a:avLst/>
            </a:prstGeom>
            <a:ln w="19050">
              <a:solidFill>
                <a:srgbClr val="3399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Прямая соединительная линия 155"/>
            <p:cNvCxnSpPr/>
            <p:nvPr/>
          </p:nvCxnSpPr>
          <p:spPr>
            <a:xfrm rot="3300000">
              <a:off x="7625735" y="4470473"/>
              <a:ext cx="267020" cy="150941"/>
            </a:xfrm>
            <a:prstGeom prst="line">
              <a:avLst/>
            </a:prstGeom>
            <a:ln w="19050">
              <a:solidFill>
                <a:srgbClr val="3399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" name="Прямая соединительная линия 45"/>
          <p:cNvCxnSpPr/>
          <p:nvPr/>
        </p:nvCxnSpPr>
        <p:spPr>
          <a:xfrm flipH="1" flipV="1">
            <a:off x="7170928" y="259972"/>
            <a:ext cx="1867278" cy="2324096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Box 152"/>
          <p:cNvSpPr txBox="1"/>
          <p:nvPr/>
        </p:nvSpPr>
        <p:spPr>
          <a:xfrm>
            <a:off x="7402272" y="869625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endParaRPr lang="ru-RU" sz="28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flipV="1">
            <a:off x="7412450" y="2584069"/>
            <a:ext cx="1625756" cy="1233086"/>
          </a:xfrm>
          <a:prstGeom prst="line">
            <a:avLst/>
          </a:prstGeom>
          <a:ln w="25400">
            <a:solidFill>
              <a:srgbClr val="9900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5789427" y="2683594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K</a:t>
            </a:r>
            <a:endParaRPr lang="ru-RU" sz="2800" b="1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4" name="Овал 143"/>
          <p:cNvSpPr/>
          <p:nvPr/>
        </p:nvSpPr>
        <p:spPr>
          <a:xfrm>
            <a:off x="6157325" y="2718140"/>
            <a:ext cx="72000" cy="72000"/>
          </a:xfrm>
          <a:prstGeom prst="ellipse">
            <a:avLst/>
          </a:prstGeom>
          <a:solidFill>
            <a:srgbClr val="CB580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6653946" y="2801844"/>
                <a:ext cx="645626" cy="401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n>
                            <a:solidFill>
                              <a:srgbClr val="8243FF"/>
                            </a:solidFill>
                          </a:ln>
                          <a:solidFill>
                            <a:srgbClr val="8243FF"/>
                          </a:solidFill>
                          <a:latin typeface="Cambria Math"/>
                          <a:ea typeface="Cambria Math"/>
                        </a:rPr>
                        <m:t>3</m:t>
                      </m:r>
                      <m:rad>
                        <m:radPr>
                          <m:degHide m:val="on"/>
                          <m:ctrlPr>
                            <a:rPr lang="en-US" i="1">
                              <a:ln>
                                <a:solidFill>
                                  <a:srgbClr val="8243FF"/>
                                </a:solidFill>
                              </a:ln>
                              <a:solidFill>
                                <a:srgbClr val="8243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n>
                                <a:solidFill>
                                  <a:srgbClr val="8243FF"/>
                                </a:solidFill>
                              </a:ln>
                              <a:solidFill>
                                <a:srgbClr val="8243FF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ru-RU" dirty="0">
                  <a:ln>
                    <a:solidFill>
                      <a:srgbClr val="8243FF"/>
                    </a:solidFill>
                  </a:ln>
                  <a:solidFill>
                    <a:srgbClr val="8243FF"/>
                  </a:solidFill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946" y="2801844"/>
                <a:ext cx="645626" cy="401970"/>
              </a:xfrm>
              <a:prstGeom prst="rect">
                <a:avLst/>
              </a:prstGeom>
              <a:blipFill rotWithShape="1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7690114" y="1886564"/>
                <a:ext cx="773866" cy="401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  <a:ea typeface="Cambria Math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i="1">
                              <a:ln>
                                <a:solidFill>
                                  <a:srgbClr val="0066FF"/>
                                </a:solidFill>
                              </a:ln>
                              <a:solidFill>
                                <a:srgbClr val="0066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n>
                                <a:solidFill>
                                  <a:srgbClr val="0066FF"/>
                                </a:solidFill>
                              </a:ln>
                              <a:solidFill>
                                <a:srgbClr val="0066FF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0114" y="1886564"/>
                <a:ext cx="773866" cy="401970"/>
              </a:xfrm>
              <a:prstGeom prst="rect">
                <a:avLst/>
              </a:prstGeom>
              <a:blipFill rotWithShape="1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Прямоугольник 100"/>
              <p:cNvSpPr/>
              <p:nvPr/>
            </p:nvSpPr>
            <p:spPr>
              <a:xfrm>
                <a:off x="2529703" y="2755939"/>
                <a:ext cx="3179781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200" i="1">
                          <a:ln>
                            <a:solidFill>
                              <a:srgbClr val="990099"/>
                            </a:solidFill>
                          </a:ln>
                          <a:solidFill>
                            <a:srgbClr val="9900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𝐿𝑀</m:t>
                      </m:r>
                      <m:r>
                        <a:rPr lang="ru-RU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  <m:r>
                        <a:rPr lang="en-US" sz="2200" i="1">
                          <a:ln>
                            <a:solidFill>
                              <a:srgbClr val="3399FF"/>
                            </a:solidFill>
                          </a:ln>
                          <a:solidFill>
                            <a:srgbClr val="3399FF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𝑃𝐻</m:t>
                      </m:r>
                      <m:r>
                        <a:rPr lang="en-US" sz="2200" b="0" i="0" smtClean="0">
                          <a:ln>
                            <a:solidFill>
                              <a:srgbClr val="3399FF"/>
                            </a:solidFill>
                          </a:ln>
                          <a:solidFill>
                            <a:srgbClr val="3399FF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2200" i="1" smtClean="0">
                          <a:latin typeface="Cambria Math"/>
                          <a:ea typeface="Cambria Math" panose="02040503050406030204" pitchFamily="18" charset="0"/>
                        </a:rPr>
                        <m:t>и</m:t>
                      </m:r>
                      <m:r>
                        <a:rPr lang="ru-RU" sz="2200" b="0" i="1" smtClean="0">
                          <a:ln>
                            <a:solidFill>
                              <a:srgbClr val="3399FF"/>
                            </a:solidFill>
                          </a:ln>
                          <a:solidFill>
                            <a:srgbClr val="3399FF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200" i="1" smtClean="0">
                          <a:ln>
                            <a:solidFill>
                              <a:srgbClr val="990099"/>
                            </a:solidFill>
                          </a:ln>
                          <a:solidFill>
                            <a:srgbClr val="9900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𝐿𝑀</m:t>
                      </m:r>
                      <m:r>
                        <a:rPr lang="ru-RU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  <m:r>
                        <a:rPr lang="en-US" sz="2200" i="1" smtClean="0">
                          <a:ln>
                            <a:solidFill>
                              <a:srgbClr val="CD6209"/>
                            </a:solidFill>
                          </a:ln>
                          <a:solidFill>
                            <a:srgbClr val="CD6209"/>
                          </a:solidFill>
                          <a:latin typeface="Cambria Math"/>
                        </a:rPr>
                        <m:t>𝑃𝑄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CD6209"/>
                    </a:solidFill>
                  </a:ln>
                  <a:solidFill>
                    <a:srgbClr val="CD6209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1" name="Прямоугольник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9703" y="2755939"/>
                <a:ext cx="3179781" cy="430887"/>
              </a:xfrm>
              <a:prstGeom prst="rect">
                <a:avLst/>
              </a:prstGeom>
              <a:blipFill rotWithShape="1">
                <a:blip r:embed="rId36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Прямоугольник 105"/>
              <p:cNvSpPr/>
              <p:nvPr/>
            </p:nvSpPr>
            <p:spPr>
              <a:xfrm>
                <a:off x="246292" y="1089267"/>
                <a:ext cx="5619720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ru-RU" sz="2200" i="1" smtClean="0">
                          <a:ln>
                            <a:solidFill>
                              <a:srgbClr val="990099"/>
                            </a:solidFill>
                          </a:ln>
                          <a:solidFill>
                            <a:srgbClr val="9900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𝐵𝐶</m:t>
                      </m:r>
                      <m:r>
                        <a:rPr lang="ru-RU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  <m:d>
                        <m:dPr>
                          <m:ctrlPr>
                            <a:rPr lang="ru-RU" sz="2200" i="1" smtClean="0">
                              <a:ln>
                                <a:solidFill>
                                  <a:srgbClr val="00C8C3"/>
                                </a:solidFill>
                              </a:ln>
                              <a:solidFill>
                                <a:srgbClr val="00C8C3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n>
                                <a:solidFill>
                                  <a:srgbClr val="00C8C3"/>
                                </a:solidFill>
                              </a:ln>
                              <a:solidFill>
                                <a:srgbClr val="00C8C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200" i="1" smtClean="0">
                              <a:ln>
                                <a:solidFill>
                                  <a:srgbClr val="00C8C3"/>
                                </a:solidFill>
                              </a:ln>
                              <a:solidFill>
                                <a:srgbClr val="00C8C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𝑆𝐻</m:t>
                          </m:r>
                        </m:e>
                      </m:d>
                      <m:r>
                        <a:rPr lang="ru-RU" sz="2200" i="1" smtClean="0">
                          <a:latin typeface="Cambria Math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ru-RU" sz="2200" b="0" i="1" smtClean="0">
                          <a:latin typeface="Cambria Math"/>
                          <a:ea typeface="Cambria Math" panose="02040503050406030204" pitchFamily="18" charset="0"/>
                        </a:rPr>
                        <m:t>по признаку</m:t>
                      </m:r>
                      <m:r>
                        <a:rPr lang="ru-RU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  <m:r>
                        <a:rPr lang="ru-RU" sz="2200" b="0" i="1" smtClean="0">
                          <a:latin typeface="Cambria Math"/>
                          <a:ea typeface="Cambria Math" panose="02040503050406030204" pitchFamily="18" charset="0"/>
                        </a:rPr>
                        <m:t>прям. и пл.)</m:t>
                      </m:r>
                    </m:oMath>
                  </m:oMathPara>
                </a14:m>
                <a:endParaRPr lang="ru-RU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6" name="Прямоугольник 1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292" y="1089267"/>
                <a:ext cx="5619720" cy="430887"/>
              </a:xfrm>
              <a:prstGeom prst="rect">
                <a:avLst/>
              </a:prstGeom>
              <a:blipFill rotWithShape="1">
                <a:blip r:embed="rId37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Прямая соединительная линия 75"/>
          <p:cNvCxnSpPr/>
          <p:nvPr/>
        </p:nvCxnSpPr>
        <p:spPr>
          <a:xfrm flipH="1">
            <a:off x="5542402" y="259974"/>
            <a:ext cx="1633509" cy="1928531"/>
          </a:xfrm>
          <a:prstGeom prst="line">
            <a:avLst/>
          </a:prstGeom>
          <a:ln w="25400">
            <a:solidFill>
              <a:srgbClr val="CD620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Группа 79"/>
          <p:cNvGrpSpPr/>
          <p:nvPr/>
        </p:nvGrpSpPr>
        <p:grpSpPr>
          <a:xfrm rot="20789661">
            <a:off x="7553307" y="1248358"/>
            <a:ext cx="225492" cy="270800"/>
            <a:chOff x="7732849" y="4371483"/>
            <a:chExt cx="276100" cy="255936"/>
          </a:xfrm>
          <a:solidFill>
            <a:srgbClr val="3A7DCE">
              <a:alpha val="58824"/>
            </a:srgbClr>
          </a:solidFill>
        </p:grpSpPr>
        <p:cxnSp>
          <p:nvCxnSpPr>
            <p:cNvPr id="83" name="Прямая соединительная линия 82"/>
            <p:cNvCxnSpPr/>
            <p:nvPr/>
          </p:nvCxnSpPr>
          <p:spPr>
            <a:xfrm rot="810339" flipH="1">
              <a:off x="7732849" y="4524993"/>
              <a:ext cx="242159" cy="102426"/>
            </a:xfrm>
            <a:prstGeom prst="line">
              <a:avLst/>
            </a:prstGeom>
            <a:grpFill/>
            <a:ln w="19050">
              <a:solidFill>
                <a:srgbClr val="3399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/>
            <p:nvPr/>
          </p:nvCxnSpPr>
          <p:spPr>
            <a:xfrm rot="810339">
              <a:off x="7940083" y="4371483"/>
              <a:ext cx="68866" cy="174689"/>
            </a:xfrm>
            <a:prstGeom prst="line">
              <a:avLst/>
            </a:prstGeom>
            <a:grpFill/>
            <a:ln w="19050">
              <a:solidFill>
                <a:srgbClr val="3399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Группа 90"/>
          <p:cNvGrpSpPr/>
          <p:nvPr/>
        </p:nvGrpSpPr>
        <p:grpSpPr>
          <a:xfrm rot="20538714">
            <a:off x="7380054" y="1264061"/>
            <a:ext cx="335630" cy="210070"/>
            <a:chOff x="7329706" y="4030832"/>
            <a:chExt cx="409734" cy="263141"/>
          </a:xfrm>
          <a:solidFill>
            <a:srgbClr val="E6AF00">
              <a:alpha val="74118"/>
            </a:srgbClr>
          </a:solidFill>
        </p:grpSpPr>
        <p:cxnSp>
          <p:nvCxnSpPr>
            <p:cNvPr id="104" name="Прямая соединительная линия 103"/>
            <p:cNvCxnSpPr/>
            <p:nvPr/>
          </p:nvCxnSpPr>
          <p:spPr>
            <a:xfrm rot="1061286" flipH="1">
              <a:off x="7524837" y="4030832"/>
              <a:ext cx="214603" cy="232258"/>
            </a:xfrm>
            <a:prstGeom prst="line">
              <a:avLst/>
            </a:prstGeom>
            <a:grpFill/>
            <a:ln w="19050">
              <a:solidFill>
                <a:srgbClr val="CB580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Прямая соединительная линия 102"/>
            <p:cNvCxnSpPr/>
            <p:nvPr/>
          </p:nvCxnSpPr>
          <p:spPr>
            <a:xfrm rot="701286" flipH="1">
              <a:off x="7329706" y="4202174"/>
              <a:ext cx="183290" cy="91799"/>
            </a:xfrm>
            <a:prstGeom prst="line">
              <a:avLst/>
            </a:prstGeom>
            <a:grpFill/>
            <a:ln w="19050">
              <a:solidFill>
                <a:srgbClr val="CB580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7" name="Прямая соединительная линия 76"/>
          <p:cNvCxnSpPr/>
          <p:nvPr/>
        </p:nvCxnSpPr>
        <p:spPr>
          <a:xfrm flipV="1">
            <a:off x="6444208" y="1360736"/>
            <a:ext cx="1092974" cy="1206140"/>
          </a:xfrm>
          <a:prstGeom prst="line">
            <a:avLst/>
          </a:prstGeom>
          <a:ln w="25400">
            <a:solidFill>
              <a:srgbClr val="CD620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 flipV="1">
            <a:off x="7249462" y="1127542"/>
            <a:ext cx="620946" cy="424162"/>
          </a:xfrm>
          <a:prstGeom prst="line">
            <a:avLst/>
          </a:prstGeom>
          <a:ln w="25400">
            <a:solidFill>
              <a:srgbClr val="9900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Овал 141"/>
          <p:cNvSpPr/>
          <p:nvPr/>
        </p:nvSpPr>
        <p:spPr>
          <a:xfrm>
            <a:off x="7813095" y="1089267"/>
            <a:ext cx="72000" cy="72000"/>
          </a:xfrm>
          <a:prstGeom prst="ellipse">
            <a:avLst/>
          </a:prstGeom>
          <a:solidFill>
            <a:srgbClr val="CB580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92" name="Равнобедренный треугольник 91"/>
          <p:cNvSpPr/>
          <p:nvPr/>
        </p:nvSpPr>
        <p:spPr>
          <a:xfrm rot="5160000">
            <a:off x="5891659" y="1650793"/>
            <a:ext cx="3556808" cy="758411"/>
          </a:xfrm>
          <a:prstGeom prst="triangle">
            <a:avLst>
              <a:gd name="adj" fmla="val 85952"/>
            </a:avLst>
          </a:prstGeom>
          <a:solidFill>
            <a:srgbClr val="2980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 flipH="1" flipV="1">
            <a:off x="7173632" y="259974"/>
            <a:ext cx="972550" cy="3018043"/>
          </a:xfrm>
          <a:prstGeom prst="line">
            <a:avLst/>
          </a:prstGeom>
          <a:ln w="25400">
            <a:solidFill>
              <a:srgbClr val="3399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 flipV="1">
            <a:off x="7174522" y="252344"/>
            <a:ext cx="237928" cy="3564811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Овал 59"/>
          <p:cNvSpPr/>
          <p:nvPr/>
        </p:nvSpPr>
        <p:spPr>
          <a:xfrm>
            <a:off x="8104567" y="3224017"/>
            <a:ext cx="54000" cy="54000"/>
          </a:xfrm>
          <a:prstGeom prst="ellipse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73762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7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250" autoRev="1" fill="remov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8" dur="250" autoRev="1" fill="remove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250" autoRev="1" fill="remove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autoRev="1" fill="remove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47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7" presetClass="emph" presetSubtype="0" fill="remove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250" autoRev="1" fill="remove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4" dur="250" autoRev="1" fill="remove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250" autoRev="1" fill="remove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50" autoRev="1" fill="remove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7" presetClass="emph" presetSubtype="0" fill="remove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250" autoRev="1" fill="remove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9" dur="250" autoRev="1" fill="remove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0" dur="250" autoRev="1" fill="remove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50" autoRev="1" fill="remove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2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27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6" dur="250" autoRev="1" fill="remove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7" dur="250" autoRev="1" fill="remove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8" dur="250" autoRev="1" fill="remove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250" autoRev="1" fill="remove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27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3" dur="250" autoRev="1" fill="remove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4" dur="250" autoRev="1" fill="remove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5" dur="250" autoRev="1" fill="remove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6" dur="250" autoRev="1" fill="remove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47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5" presetID="35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6" dur="1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500"/>
                            </p:stCondLst>
                            <p:childTnLst>
                              <p:par>
                                <p:cTn id="2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500"/>
                            </p:stCondLst>
                            <p:childTnLst>
                              <p:par>
                                <p:cTn id="2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500"/>
                            </p:stCondLst>
                            <p:childTnLst>
                              <p:par>
                                <p:cTn id="2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500"/>
                            </p:stCondLst>
                            <p:childTnLst>
                              <p:par>
                                <p:cTn id="2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500"/>
                            </p:stCondLst>
                            <p:childTnLst>
                              <p:par>
                                <p:cTn id="30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 animBg="1"/>
      <p:bldP spid="12" grpId="0"/>
      <p:bldP spid="13" grpId="0"/>
      <p:bldP spid="151" grpId="0"/>
      <p:bldP spid="152" grpId="0"/>
      <p:bldP spid="152" grpId="1"/>
      <p:bldP spid="160" grpId="0" animBg="1"/>
      <p:bldP spid="160" grpId="1" animBg="1"/>
      <p:bldP spid="160" grpId="2" animBg="1"/>
      <p:bldP spid="160" grpId="3" animBg="1"/>
      <p:bldP spid="22" grpId="0"/>
      <p:bldP spid="178" grpId="0"/>
      <p:bldP spid="179" grpId="0"/>
      <p:bldP spid="180" grpId="0"/>
      <p:bldP spid="183" grpId="0"/>
      <p:bldP spid="186" grpId="0"/>
      <p:bldP spid="187" grpId="0"/>
      <p:bldP spid="64" grpId="0"/>
      <p:bldP spid="66" grpId="0" animBg="1"/>
      <p:bldP spid="66" grpId="2" animBg="1"/>
      <p:bldP spid="66" grpId="4" animBg="1"/>
      <p:bldP spid="66" grpId="5" animBg="1"/>
      <p:bldP spid="30" grpId="0"/>
      <p:bldP spid="18" grpId="0"/>
      <p:bldP spid="69" grpId="0"/>
      <p:bldP spid="5" grpId="0" animBg="1"/>
      <p:bldP spid="5" grpId="1" animBg="1"/>
      <p:bldP spid="81" grpId="0" animBg="1"/>
      <p:bldP spid="82" grpId="0"/>
      <p:bldP spid="84" grpId="0"/>
      <p:bldP spid="86" grpId="0"/>
      <p:bldP spid="87" grpId="0"/>
      <p:bldP spid="89" grpId="0"/>
      <p:bldP spid="90" grpId="0"/>
      <p:bldP spid="8" grpId="0"/>
      <p:bldP spid="96" grpId="0"/>
      <p:bldP spid="98" grpId="0"/>
      <p:bldP spid="99" grpId="0"/>
      <p:bldP spid="100" grpId="0" animBg="1"/>
      <p:bldP spid="100" grpId="1" animBg="1"/>
      <p:bldP spid="100" grpId="2" animBg="1"/>
      <p:bldP spid="100" grpId="3" animBg="1"/>
      <p:bldP spid="161" grpId="0" animBg="1"/>
      <p:bldP spid="141" grpId="0"/>
      <p:bldP spid="153" grpId="0"/>
      <p:bldP spid="153" grpId="1"/>
      <p:bldP spid="143" grpId="0"/>
      <p:bldP spid="144" grpId="0" animBg="1"/>
      <p:bldP spid="2" grpId="0"/>
      <p:bldP spid="3" grpId="0"/>
      <p:bldP spid="101" grpId="0"/>
      <p:bldP spid="106" grpId="0"/>
      <p:bldP spid="142" grpId="0" animBg="1"/>
      <p:bldP spid="92" grpId="0" animBg="1"/>
      <p:bldP spid="92" grpId="1" animBg="1"/>
      <p:bldP spid="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Скругленный прямоугольник 46"/>
          <p:cNvSpPr/>
          <p:nvPr/>
        </p:nvSpPr>
        <p:spPr>
          <a:xfrm>
            <a:off x="179512" y="404664"/>
            <a:ext cx="8712968" cy="576064"/>
          </a:xfrm>
          <a:prstGeom prst="roundRect">
            <a:avLst/>
          </a:prstGeom>
          <a:solidFill>
            <a:srgbClr val="FFE8C5"/>
          </a:solidFill>
          <a:ln w="28575">
            <a:solidFill>
              <a:srgbClr val="CC33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777568" y="1915646"/>
            <a:ext cx="3867485" cy="76969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491880" y="0"/>
            <a:ext cx="216024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33876" y="490829"/>
                <a:ext cx="865860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Решите неравенство</m:t>
                      </m:r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func>
                        <m:funcPr>
                          <m:ctrlP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ru-RU" sz="2200" b="0" i="1" smtClean="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9−9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&gt;</m:t>
                          </m:r>
                        </m:e>
                      </m:func>
                      <m:func>
                        <m:funcPr>
                          <m:ctrlP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200" b="0" i="1" smtClean="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200" i="1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200" b="0" i="1" smtClean="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−3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  <m:r>
                            <a:rPr lang="en-US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200" i="1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 i="1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US" sz="2200" i="1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200" b="0" i="1" smtClean="0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+4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ru-RU" sz="2200" i="1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876" y="490829"/>
                <a:ext cx="8658604" cy="430887"/>
              </a:xfrm>
              <a:prstGeom prst="rect">
                <a:avLst/>
              </a:prstGeom>
              <a:blipFill rotWithShape="1">
                <a:blip r:embed="rId2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Прямоугольник 99"/>
              <p:cNvSpPr/>
              <p:nvPr/>
            </p:nvSpPr>
            <p:spPr>
              <a:xfrm>
                <a:off x="3492222" y="980727"/>
                <a:ext cx="143981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Решение.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0" name="Прямоугольник 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222" y="980727"/>
                <a:ext cx="1439818" cy="430887"/>
              </a:xfrm>
              <a:prstGeom prst="rect">
                <a:avLst/>
              </a:prstGeom>
              <a:blipFill rotWithShape="1">
                <a:blip r:embed="rId3"/>
                <a:stretch>
                  <a:fillRect l="-4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7504" y="1772816"/>
                <a:ext cx="2576539" cy="9932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20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200" b="0" i="1" smtClean="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200" b="0" i="1" smtClean="0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9−9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&gt;</m:t>
                              </m:r>
                              <m:r>
                                <a:rPr lang="ru-RU" sz="2200" b="0" i="1" smtClean="0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0   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         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200" i="1" smtClean="0">
                                      <a:ln>
                                        <a:solidFill>
                                          <a:srgbClr val="9900FF"/>
                                        </a:solidFill>
                                      </a:ln>
                                      <a:solidFill>
                                        <a:srgbClr val="9900FF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n>
                                        <a:solidFill>
                                          <a:srgbClr val="9900FF"/>
                                        </a:solidFill>
                                      </a:ln>
                                      <a:solidFill>
                                        <a:srgbClr val="9900FF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n>
                                        <a:solidFill>
                                          <a:srgbClr val="9900FF"/>
                                        </a:solidFill>
                                      </a:ln>
                                      <a:solidFill>
                                        <a:srgbClr val="9900FF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200" i="1">
                                  <a:ln>
                                    <a:solidFill>
                                      <a:srgbClr val="9900FF"/>
                                    </a:solidFill>
                                  </a:ln>
                                  <a:solidFill>
                                    <a:srgbClr val="9900FF"/>
                                  </a:solidFill>
                                  <a:latin typeface="Cambria Math"/>
                                </a:rPr>
                                <m:t>−3</m:t>
                              </m:r>
                              <m:r>
                                <a:rPr lang="en-US" sz="2200" i="1" smtClean="0">
                                  <a:ln>
                                    <a:solidFill>
                                      <a:srgbClr val="9900FF"/>
                                    </a:solidFill>
                                  </a:ln>
                                  <a:solidFill>
                                    <a:srgbClr val="9900FF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200" i="1" smtClean="0">
                                  <a:ln>
                                    <a:solidFill>
                                      <a:srgbClr val="9900FF"/>
                                    </a:solidFill>
                                  </a:ln>
                                  <a:solidFill>
                                    <a:srgbClr val="9900FF"/>
                                  </a:solidFill>
                                  <a:latin typeface="Cambria Math"/>
                                </a:rPr>
                                <m:t>+2&gt;0 </m:t>
                              </m:r>
                            </m:e>
                            <m:e>
                              <m:r>
                                <a:rPr lang="en-US" sz="2200" i="1" smtClean="0">
                                  <a:ln>
                                    <a:solidFill>
                                      <a:srgbClr val="00B0F0"/>
                                    </a:solidFill>
                                  </a:ln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200" i="1" smtClean="0">
                                  <a:ln>
                                    <a:solidFill>
                                      <a:srgbClr val="00B0F0"/>
                                    </a:solidFill>
                                  </a:ln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+4&gt;0             </m:t>
                              </m:r>
                            </m:e>
                          </m:eqArr>
                          <m:r>
                            <a:rPr lang="ru-RU" sz="2200" i="1" smtClean="0">
                              <a:latin typeface="Cambria Math"/>
                              <a:ea typeface="Cambria Math"/>
                            </a:rPr>
                            <m:t>; </m:t>
                          </m:r>
                        </m:e>
                      </m:d>
                    </m:oMath>
                  </m:oMathPara>
                </a14:m>
                <a:endParaRPr lang="ru-RU" sz="2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772816"/>
                <a:ext cx="2576539" cy="99328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276902" y="1947443"/>
                <a:ext cx="2650406" cy="7047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20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200" i="1" smtClean="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200" b="0" i="1" smtClean="0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  <m:t>−4</m:t>
                              </m:r>
                              <m:r>
                                <a:rPr lang="ru-RU" sz="2200" i="1" smtClean="0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Cambria Math"/>
                                </a:rPr>
                                <m:t>&lt;</m:t>
                              </m:r>
                              <m:r>
                                <a:rPr lang="en-US" sz="2200" i="1" smtClean="0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Cambria Math"/>
                                </a:rPr>
                                <m:t>&lt;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Cambria Math"/>
                                </a:rPr>
                                <m:t>1             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ru-RU" sz="2200" i="1" smtClean="0">
                                      <a:ln>
                                        <a:solidFill>
                                          <a:srgbClr val="9900FF"/>
                                        </a:solidFill>
                                      </a:ln>
                                      <a:solidFill>
                                        <a:srgbClr val="99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n>
                                        <a:solidFill>
                                          <a:srgbClr val="9900FF"/>
                                        </a:solidFill>
                                      </a:ln>
                                      <a:solidFill>
                                        <a:srgbClr val="99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ru-RU" sz="2200" i="1">
                                      <a:ln>
                                        <a:solidFill>
                                          <a:srgbClr val="9900FF"/>
                                        </a:solidFill>
                                      </a:ln>
                                      <a:solidFill>
                                        <a:srgbClr val="99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2200" b="0" i="1" smtClean="0">
                                      <a:ln>
                                        <a:solidFill>
                                          <a:srgbClr val="9900FF"/>
                                        </a:solidFill>
                                      </a:ln>
                                      <a:solidFill>
                                        <a:srgbClr val="99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ru-RU" sz="2200" i="1">
                                      <a:ln>
                                        <a:solidFill>
                                          <a:srgbClr val="9900FF"/>
                                        </a:solidFill>
                                      </a:ln>
                                      <a:solidFill>
                                        <a:srgbClr val="99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n>
                                        <a:solidFill>
                                          <a:srgbClr val="9900FF"/>
                                        </a:solidFill>
                                      </a:ln>
                                      <a:solidFill>
                                        <a:srgbClr val="99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sz="2200" i="1">
                                      <a:ln>
                                        <a:solidFill>
                                          <a:srgbClr val="9900FF"/>
                                        </a:solidFill>
                                      </a:ln>
                                      <a:solidFill>
                                        <a:srgbClr val="99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US" sz="2200" i="1">
                                  <a:ln>
                                    <a:solidFill>
                                      <a:srgbClr val="9900FF"/>
                                    </a:solidFill>
                                  </a:ln>
                                  <a:solidFill>
                                    <a:srgbClr val="9900FF"/>
                                  </a:solidFill>
                                  <a:latin typeface="Cambria Math"/>
                                  <a:ea typeface="Cambria Math"/>
                                </a:rPr>
                                <m:t>&gt;</m:t>
                              </m:r>
                              <m:r>
                                <a:rPr lang="ru-RU" sz="2200" i="1">
                                  <a:ln>
                                    <a:solidFill>
                                      <a:srgbClr val="9900FF"/>
                                    </a:solidFill>
                                  </a:ln>
                                  <a:solidFill>
                                    <a:srgbClr val="9900FF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902" y="1947443"/>
                <a:ext cx="2650406" cy="70474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541392" y="-27384"/>
                <a:ext cx="1894703" cy="430887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Задание </m:t>
                      </m:r>
                      <m:r>
                        <a:rPr lang="ru-RU" sz="2200" i="1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№1</m:t>
                      </m:r>
                      <m:r>
                        <a:rPr lang="en-US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5</m:t>
                      </m:r>
                      <m:r>
                        <a:rPr lang="ru-RU" sz="2200" i="1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1392" y="-27384"/>
                <a:ext cx="1894703" cy="430887"/>
              </a:xfrm>
              <a:prstGeom prst="rect">
                <a:avLst/>
              </a:prstGeom>
              <a:blipFill rotWithShape="1">
                <a:blip r:embed="rId6"/>
                <a:stretch>
                  <a:fillRect l="-1608" b="-10000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555776" y="1788092"/>
                <a:ext cx="2851806" cy="9932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20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200" b="0" i="1" smtClean="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200" b="0" i="1" smtClean="0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&lt;</m:t>
                              </m:r>
                              <m:r>
                                <a:rPr lang="ru-RU" sz="2200" b="0" i="1" smtClean="0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            </m:t>
                              </m:r>
                              <m:r>
                                <a:rPr lang="ru-RU" sz="2200" b="0" i="1" smtClean="0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     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         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ru-RU" sz="2200" i="1" smtClean="0">
                                      <a:ln>
                                        <a:solidFill>
                                          <a:srgbClr val="9900FF"/>
                                        </a:solidFill>
                                      </a:ln>
                                      <a:solidFill>
                                        <a:srgbClr val="99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n>
                                        <a:solidFill>
                                          <a:srgbClr val="9900FF"/>
                                        </a:solidFill>
                                      </a:ln>
                                      <a:solidFill>
                                        <a:srgbClr val="99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sz="2200" b="0" i="1" smtClean="0">
                                      <a:ln>
                                        <a:solidFill>
                                          <a:srgbClr val="9900FF"/>
                                        </a:solidFill>
                                      </a:ln>
                                      <a:solidFill>
                                        <a:srgbClr val="99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ru-RU" sz="2200" i="1" smtClean="0">
                                      <a:ln>
                                        <a:solidFill>
                                          <a:srgbClr val="9900FF"/>
                                        </a:solidFill>
                                      </a:ln>
                                      <a:solidFill>
                                        <a:srgbClr val="99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n>
                                        <a:solidFill>
                                          <a:srgbClr val="9900FF"/>
                                        </a:solidFill>
                                      </a:ln>
                                      <a:solidFill>
                                        <a:srgbClr val="99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sz="2200" b="0" i="1" smtClean="0">
                                      <a:ln>
                                        <a:solidFill>
                                          <a:srgbClr val="9900FF"/>
                                        </a:solidFill>
                                      </a:ln>
                                      <a:solidFill>
                                        <a:srgbClr val="99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US" sz="2200" i="1">
                                  <a:ln>
                                    <a:solidFill>
                                      <a:srgbClr val="9900FF"/>
                                    </a:solidFill>
                                  </a:ln>
                                  <a:solidFill>
                                    <a:srgbClr val="9900FF"/>
                                  </a:solidFill>
                                  <a:latin typeface="Cambria Math"/>
                                </a:rPr>
                                <m:t>&gt;0</m:t>
                              </m:r>
                              <m:r>
                                <a:rPr lang="ru-RU" sz="2200" b="0" i="1" smtClean="0">
                                  <a:ln>
                                    <a:solidFill>
                                      <a:srgbClr val="9900FF"/>
                                    </a:solidFill>
                                  </a:ln>
                                  <a:solidFill>
                                    <a:srgbClr val="9900FF"/>
                                  </a:solidFill>
                                  <a:latin typeface="Cambria Math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2200" i="1" smtClean="0">
                                  <a:ln>
                                    <a:solidFill>
                                      <a:srgbClr val="00B0F0"/>
                                    </a:solidFill>
                                  </a:ln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00B0F0"/>
                                    </a:solidFill>
                                  </a:ln>
                                  <a:solidFill>
                                    <a:srgbClr val="00B0F0"/>
                                  </a:solidFill>
                                  <a:latin typeface="Cambria Math"/>
                                  <a:ea typeface="Cambria Math"/>
                                </a:rPr>
                                <m:t>&gt;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00B0F0"/>
                                    </a:solidFill>
                                  </a:ln>
                                  <a:solidFill>
                                    <a:srgbClr val="00B0F0"/>
                                  </a:solidFill>
                                  <a:latin typeface="Cambria Math"/>
                                  <a:ea typeface="Cambria Math"/>
                                </a:rPr>
                                <m:t>−4          </m:t>
                              </m:r>
                              <m:r>
                                <a:rPr lang="ru-RU" sz="2200" b="0" i="1" smtClean="0">
                                  <a:ln>
                                    <a:solidFill>
                                      <a:srgbClr val="00B0F0"/>
                                    </a:solidFill>
                                  </a:ln>
                                  <a:solidFill>
                                    <a:srgbClr val="00B0F0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00B0F0"/>
                                    </a:solidFill>
                                  </a:ln>
                                  <a:solidFill>
                                    <a:srgbClr val="00B0F0"/>
                                  </a:solidFill>
                                  <a:latin typeface="Cambria Math"/>
                                  <a:ea typeface="Cambria Math"/>
                                </a:rPr>
                                <m:t>           </m:t>
                              </m:r>
                            </m:e>
                          </m:eqArr>
                          <m:r>
                            <a:rPr lang="ru-RU" sz="2200" i="1" smtClean="0">
                              <a:latin typeface="Cambria Math"/>
                              <a:ea typeface="Cambria Math"/>
                            </a:rPr>
                            <m:t>; </m:t>
                          </m:r>
                        </m:e>
                      </m:d>
                    </m:oMath>
                  </m:oMathPara>
                </a14:m>
                <a:endParaRPr lang="ru-RU" sz="2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1788092"/>
                <a:ext cx="2851806" cy="99328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Прямая со стрелкой 49"/>
          <p:cNvCxnSpPr/>
          <p:nvPr/>
        </p:nvCxnSpPr>
        <p:spPr>
          <a:xfrm flipV="1">
            <a:off x="251520" y="3214137"/>
            <a:ext cx="4140000" cy="4790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64"/>
          <p:cNvSpPr txBox="1"/>
          <p:nvPr/>
        </p:nvSpPr>
        <p:spPr>
          <a:xfrm>
            <a:off x="4427056" y="2987633"/>
            <a:ext cx="4862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2200" i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олилиния 58"/>
          <p:cNvSpPr/>
          <p:nvPr/>
        </p:nvSpPr>
        <p:spPr>
          <a:xfrm>
            <a:off x="1949450" y="2915960"/>
            <a:ext cx="1055007" cy="281383"/>
          </a:xfrm>
          <a:custGeom>
            <a:avLst/>
            <a:gdLst>
              <a:gd name="connsiteX0" fmla="*/ 0 w 990600"/>
              <a:gd name="connsiteY0" fmla="*/ 186267 h 186267"/>
              <a:gd name="connsiteX1" fmla="*/ 406400 w 990600"/>
              <a:gd name="connsiteY1" fmla="*/ 21167 h 186267"/>
              <a:gd name="connsiteX2" fmla="*/ 774700 w 990600"/>
              <a:gd name="connsiteY2" fmla="*/ 59267 h 186267"/>
              <a:gd name="connsiteX3" fmla="*/ 990600 w 990600"/>
              <a:gd name="connsiteY3" fmla="*/ 186267 h 186267"/>
              <a:gd name="connsiteX4" fmla="*/ 990600 w 990600"/>
              <a:gd name="connsiteY4" fmla="*/ 186267 h 186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600" h="186267">
                <a:moveTo>
                  <a:pt x="0" y="186267"/>
                </a:moveTo>
                <a:cubicBezTo>
                  <a:pt x="138641" y="114300"/>
                  <a:pt x="277283" y="42334"/>
                  <a:pt x="406400" y="21167"/>
                </a:cubicBezTo>
                <a:cubicBezTo>
                  <a:pt x="535517" y="0"/>
                  <a:pt x="677334" y="31750"/>
                  <a:pt x="774700" y="59267"/>
                </a:cubicBezTo>
                <a:cubicBezTo>
                  <a:pt x="872066" y="86784"/>
                  <a:pt x="990600" y="186267"/>
                  <a:pt x="990600" y="186267"/>
                </a:cubicBezTo>
                <a:lnTo>
                  <a:pt x="990600" y="186267"/>
                </a:lnTo>
              </a:path>
            </a:pathLst>
          </a:custGeom>
          <a:ln w="127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60" name="Полилиния 59"/>
          <p:cNvSpPr/>
          <p:nvPr/>
        </p:nvSpPr>
        <p:spPr>
          <a:xfrm>
            <a:off x="3038144" y="2849293"/>
            <a:ext cx="1460423" cy="335027"/>
          </a:xfrm>
          <a:custGeom>
            <a:avLst/>
            <a:gdLst>
              <a:gd name="connsiteX0" fmla="*/ 0 w 673100"/>
              <a:gd name="connsiteY0" fmla="*/ 279400 h 279400"/>
              <a:gd name="connsiteX1" fmla="*/ 215900 w 673100"/>
              <a:gd name="connsiteY1" fmla="*/ 101600 h 279400"/>
              <a:gd name="connsiteX2" fmla="*/ 673100 w 673100"/>
              <a:gd name="connsiteY2" fmla="*/ 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3100" h="279400">
                <a:moveTo>
                  <a:pt x="0" y="279400"/>
                </a:moveTo>
                <a:cubicBezTo>
                  <a:pt x="51858" y="213783"/>
                  <a:pt x="103717" y="148167"/>
                  <a:pt x="215900" y="101600"/>
                </a:cubicBezTo>
                <a:cubicBezTo>
                  <a:pt x="328083" y="55033"/>
                  <a:pt x="500591" y="27516"/>
                  <a:pt x="673100" y="0"/>
                </a:cubicBezTo>
              </a:path>
            </a:pathLst>
          </a:custGeom>
          <a:ln w="127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61" name="Полилиния 60"/>
          <p:cNvSpPr/>
          <p:nvPr/>
        </p:nvSpPr>
        <p:spPr>
          <a:xfrm flipH="1">
            <a:off x="439524" y="2849293"/>
            <a:ext cx="1563515" cy="369633"/>
          </a:xfrm>
          <a:custGeom>
            <a:avLst/>
            <a:gdLst>
              <a:gd name="connsiteX0" fmla="*/ 0 w 673100"/>
              <a:gd name="connsiteY0" fmla="*/ 279400 h 279400"/>
              <a:gd name="connsiteX1" fmla="*/ 215900 w 673100"/>
              <a:gd name="connsiteY1" fmla="*/ 101600 h 279400"/>
              <a:gd name="connsiteX2" fmla="*/ 673100 w 673100"/>
              <a:gd name="connsiteY2" fmla="*/ 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3100" h="279400">
                <a:moveTo>
                  <a:pt x="0" y="279400"/>
                </a:moveTo>
                <a:cubicBezTo>
                  <a:pt x="51858" y="213783"/>
                  <a:pt x="103717" y="148167"/>
                  <a:pt x="215900" y="101600"/>
                </a:cubicBezTo>
                <a:cubicBezTo>
                  <a:pt x="328083" y="55033"/>
                  <a:pt x="500591" y="27516"/>
                  <a:pt x="673100" y="0"/>
                </a:cubicBezTo>
              </a:path>
            </a:pathLst>
          </a:custGeom>
          <a:ln w="127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62" name="TextBox 70"/>
          <p:cNvSpPr txBox="1"/>
          <p:nvPr/>
        </p:nvSpPr>
        <p:spPr>
          <a:xfrm>
            <a:off x="3477560" y="2849293"/>
            <a:ext cx="324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rgbClr val="003399"/>
                </a:solidFill>
              </a:rPr>
              <a:t>+</a:t>
            </a:r>
            <a:endParaRPr lang="ru-RU" sz="2000" b="1" dirty="0">
              <a:solidFill>
                <a:srgbClr val="003399"/>
              </a:solidFill>
            </a:endParaRPr>
          </a:p>
        </p:txBody>
      </p:sp>
      <p:sp>
        <p:nvSpPr>
          <p:cNvPr id="63" name="TextBox 71"/>
          <p:cNvSpPr txBox="1"/>
          <p:nvPr/>
        </p:nvSpPr>
        <p:spPr>
          <a:xfrm>
            <a:off x="2353941" y="2871810"/>
            <a:ext cx="324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rgbClr val="003399"/>
                </a:solidFill>
              </a:rPr>
              <a:t>–</a:t>
            </a:r>
            <a:endParaRPr lang="ru-RU" sz="2000" b="1" dirty="0">
              <a:solidFill>
                <a:srgbClr val="003399"/>
              </a:solidFill>
            </a:endParaRPr>
          </a:p>
        </p:txBody>
      </p:sp>
      <p:sp>
        <p:nvSpPr>
          <p:cNvPr id="64" name="TextBox 65"/>
          <p:cNvSpPr txBox="1"/>
          <p:nvPr/>
        </p:nvSpPr>
        <p:spPr>
          <a:xfrm>
            <a:off x="2852586" y="3214137"/>
            <a:ext cx="5672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ln>
                  <a:solidFill>
                    <a:srgbClr val="9900FF"/>
                  </a:solidFill>
                </a:ln>
                <a:solidFill>
                  <a:srgbClr val="9900FF"/>
                </a:solidFill>
                <a:latin typeface="Cambria Math" pitchFamily="18" charset="0"/>
                <a:ea typeface="Cambria Math" pitchFamily="18" charset="0"/>
              </a:rPr>
              <a:t>2</a:t>
            </a:r>
            <a:endParaRPr lang="ru-RU" sz="2200" dirty="0">
              <a:ln>
                <a:solidFill>
                  <a:srgbClr val="9900FF"/>
                </a:solidFill>
              </a:ln>
              <a:solidFill>
                <a:srgbClr val="9900FF"/>
              </a:solidFill>
              <a:latin typeface="Cambria Math" pitchFamily="18" charset="0"/>
              <a:ea typeface="Cambria Math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74"/>
              <p:cNvSpPr txBox="1"/>
              <p:nvPr/>
            </p:nvSpPr>
            <p:spPr>
              <a:xfrm>
                <a:off x="692346" y="3201373"/>
                <a:ext cx="56728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200" b="0" dirty="0" smtClean="0">
                    <a:ln>
                      <a:solidFill>
                        <a:srgbClr val="0066FF"/>
                      </a:solidFill>
                    </a:ln>
                    <a:solidFill>
                      <a:srgbClr val="0066FF"/>
                    </a:solidFill>
                    <a:ea typeface="Cambria Math" pitchFamily="18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n>
                          <a:solidFill>
                            <a:srgbClr val="0066FF"/>
                          </a:solidFill>
                        </a:ln>
                        <a:solidFill>
                          <a:srgbClr val="0066FF"/>
                        </a:solidFill>
                        <a:latin typeface="Cambria Math"/>
                        <a:ea typeface="Cambria Math" pitchFamily="18" charset="0"/>
                      </a:rPr>
                      <m:t>4</m:t>
                    </m:r>
                  </m:oMath>
                </a14:m>
                <a:endParaRPr lang="ru-RU" sz="2200" dirty="0">
                  <a:ln>
                    <a:solidFill>
                      <a:srgbClr val="0066FF"/>
                    </a:solidFill>
                  </a:ln>
                  <a:solidFill>
                    <a:srgbClr val="0066FF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6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346" y="3201373"/>
                <a:ext cx="567286" cy="430887"/>
              </a:xfrm>
              <a:prstGeom prst="rect">
                <a:avLst/>
              </a:prstGeom>
              <a:blipFill rotWithShape="1">
                <a:blip r:embed="rId8"/>
                <a:stretch>
                  <a:fillRect l="-13978" t="-8451" b="-267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72"/>
          <p:cNvSpPr txBox="1"/>
          <p:nvPr/>
        </p:nvSpPr>
        <p:spPr>
          <a:xfrm>
            <a:off x="647437" y="2849293"/>
            <a:ext cx="324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rgbClr val="003399"/>
                </a:solidFill>
              </a:rPr>
              <a:t>+</a:t>
            </a:r>
            <a:endParaRPr lang="ru-RU" sz="2000" b="1" dirty="0">
              <a:solidFill>
                <a:srgbClr val="003399"/>
              </a:solidFill>
            </a:endParaRPr>
          </a:p>
        </p:txBody>
      </p:sp>
      <p:sp>
        <p:nvSpPr>
          <p:cNvPr id="69" name="TextBox 74"/>
          <p:cNvSpPr txBox="1"/>
          <p:nvPr/>
        </p:nvSpPr>
        <p:spPr>
          <a:xfrm>
            <a:off x="1772466" y="3197343"/>
            <a:ext cx="5672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ln>
                  <a:solidFill>
                    <a:srgbClr val="9900FF"/>
                  </a:solidFill>
                </a:ln>
                <a:solidFill>
                  <a:srgbClr val="9900FF"/>
                </a:solidFill>
                <a:latin typeface="Cambria Math" pitchFamily="18" charset="0"/>
                <a:ea typeface="Cambria Math" pitchFamily="18" charset="0"/>
              </a:rPr>
              <a:t>1</a:t>
            </a:r>
            <a:endParaRPr lang="ru-RU" sz="2200" dirty="0">
              <a:ln>
                <a:solidFill>
                  <a:srgbClr val="9900FF"/>
                </a:solidFill>
              </a:ln>
              <a:solidFill>
                <a:srgbClr val="9900FF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1843969" y="3082259"/>
            <a:ext cx="313681" cy="52046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5095358" y="2958920"/>
                <a:ext cx="166558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</a:rPr>
                        <m:t>−4</m:t>
                      </m:r>
                      <m:r>
                        <a:rPr lang="ru-RU" sz="2200" i="1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sz="2200" i="1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200" i="1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  <a:ea typeface="Cambria Math"/>
                        </a:rPr>
                        <m:t>&lt;1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358" y="2958920"/>
                <a:ext cx="1665584" cy="43088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179512" y="3613384"/>
                <a:ext cx="6840760" cy="474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20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n>
                                    <a:solidFill>
                                      <a:srgbClr val="C00000"/>
                                    </a:solidFill>
                                  </a:ln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C00000"/>
                                    </a:solidFill>
                                  </a:ln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C00000"/>
                                    </a:solidFill>
                                  </a:ln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ru-RU" sz="2200" b="0" i="1" smtClean="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9(1−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&gt;</m:t>
                          </m:r>
                        </m:e>
                      </m:func>
                      <m:func>
                        <m:funcPr>
                          <m:ctrlP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200" b="0" i="1" smtClean="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2200" i="1" smtClean="0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2−</m:t>
                                  </m:r>
                                  <m:r>
                                    <a:rPr lang="en-US" sz="2200" b="0" i="1" smtClean="0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 smtClean="0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en-US" sz="2200" b="0" i="1" smtClean="0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200" i="1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 i="1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US" sz="2200" i="1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200" b="0" i="1" smtClean="0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+4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ru-RU" sz="2200" i="1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613384"/>
                <a:ext cx="6840760" cy="474489"/>
              </a:xfrm>
              <a:prstGeom prst="rect">
                <a:avLst/>
              </a:prstGeom>
              <a:blipFill rotWithShape="1">
                <a:blip r:embed="rId10"/>
                <a:stretch>
                  <a:fillRect b="-102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Прямоугольник 110"/>
              <p:cNvSpPr/>
              <p:nvPr/>
            </p:nvSpPr>
            <p:spPr>
              <a:xfrm>
                <a:off x="2267517" y="4222249"/>
                <a:ext cx="3313599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smtClean="0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</a:rPr>
                        <m:t>−4</m:t>
                      </m:r>
                      <m:r>
                        <a:rPr lang="ru-RU" sz="2200" i="1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sz="2200" i="1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200" i="1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  <a:ea typeface="Cambria Math"/>
                        </a:rPr>
                        <m:t>&lt;1</m:t>
                      </m:r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i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1−</m:t>
                      </m:r>
                      <m:r>
                        <a:rPr lang="en-US" sz="2200" i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20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11" name="Прямоугольник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517" y="4222249"/>
                <a:ext cx="3313599" cy="43088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179512" y="4648986"/>
                <a:ext cx="865860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20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ru-RU" sz="2200" b="0" i="1" smtClean="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ru-RU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9</m:t>
                          </m:r>
                        </m:e>
                      </m:func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+ </m:t>
                      </m:r>
                      <m:func>
                        <m:funcPr>
                          <m:ctrlP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ru-RU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(1−</m:t>
                          </m:r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) </m:t>
                      </m:r>
                      <m:r>
                        <a:rPr lang="ru-RU" sz="220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&gt;</m:t>
                      </m:r>
                      <m:func>
                        <m:funcPr>
                          <m:ctrlP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200" b="0" i="1" smtClean="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2−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ru-RU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</m:t>
                          </m:r>
                          <m:func>
                            <m:funcPr>
                              <m:ctrlP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200" i="1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 i="1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US" sz="2200" i="1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en-US" sz="2200" i="1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func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+4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ru-RU" sz="2200" i="1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648986"/>
                <a:ext cx="8658604" cy="430887"/>
              </a:xfrm>
              <a:prstGeom prst="rect">
                <a:avLst/>
              </a:prstGeom>
              <a:blipFill rotWithShape="1">
                <a:blip r:embed="rId12"/>
                <a:stretch>
                  <a:fillRect l="-422" b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179512" y="5131904"/>
                <a:ext cx="462615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20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ru-RU" sz="2200" b="0" i="1" smtClean="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ru-RU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9</m:t>
                          </m:r>
                        </m:e>
                      </m:func>
                      <m:r>
                        <a:rPr lang="ru-RU" sz="220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&gt;</m:t>
                      </m:r>
                      <m:func>
                        <m:funcPr>
                          <m:ctrlP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200" b="0" i="1" smtClean="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2−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+4</m:t>
                              </m:r>
                            </m:e>
                          </m:d>
                          <m:r>
                            <a:rPr lang="ru-RU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;</m:t>
                          </m:r>
                        </m:e>
                      </m:func>
                    </m:oMath>
                  </m:oMathPara>
                </a14:m>
                <a:endParaRPr lang="ru-RU" sz="2200" i="1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131904"/>
                <a:ext cx="4626156" cy="430887"/>
              </a:xfrm>
              <a:prstGeom prst="rect">
                <a:avLst/>
              </a:prstGeom>
              <a:blipFill rotWithShape="1">
                <a:blip r:embed="rId13"/>
                <a:stretch>
                  <a:fillRect l="-791" b="-183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/>
              <p:cNvSpPr txBox="1"/>
              <p:nvPr/>
            </p:nvSpPr>
            <p:spPr>
              <a:xfrm>
                <a:off x="4531936" y="5129570"/>
                <a:ext cx="4216528" cy="474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200" i="1" smtClean="0">
                              <a:ln>
                                <a:solidFill>
                                  <a:srgbClr val="990099"/>
                                </a:solidFill>
                              </a:ln>
                              <a:solidFill>
                                <a:srgbClr val="990099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200" i="1">
                                  <a:ln>
                                    <a:solidFill>
                                      <a:srgbClr val="990099"/>
                                    </a:solidFill>
                                  </a:ln>
                                  <a:solidFill>
                                    <a:srgbClr val="99009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 i="1">
                                  <a:ln>
                                    <a:solidFill>
                                      <a:srgbClr val="990099"/>
                                    </a:solidFill>
                                  </a:ln>
                                  <a:solidFill>
                                    <a:srgbClr val="990099"/>
                                  </a:solidFill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ru-RU" sz="2200" b="0" i="1" smtClean="0">
                                  <a:ln>
                                    <a:solidFill>
                                      <a:srgbClr val="990099"/>
                                    </a:solidFill>
                                  </a:ln>
                                  <a:solidFill>
                                    <a:srgbClr val="990099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ru-RU" sz="2200" b="0" i="1" smtClean="0">
                              <a:ln>
                                <a:solidFill>
                                  <a:srgbClr val="990099"/>
                                </a:solidFill>
                              </a:ln>
                              <a:solidFill>
                                <a:srgbClr val="990099"/>
                              </a:solidFill>
                              <a:latin typeface="Cambria Math"/>
                            </a:rPr>
                            <m:t>9</m:t>
                          </m:r>
                        </m:e>
                      </m:func>
                      <m:r>
                        <a:rPr lang="ru-RU" sz="2200" i="1" smtClean="0">
                          <a:ln>
                            <a:solidFill>
                              <a:srgbClr val="990099"/>
                            </a:solidFill>
                          </a:ln>
                          <a:solidFill>
                            <a:srgbClr val="990099"/>
                          </a:solidFill>
                          <a:latin typeface="Cambria Math"/>
                          <a:ea typeface="Cambria Math"/>
                        </a:rPr>
                        <m:t>&gt;</m:t>
                      </m:r>
                      <m:func>
                        <m:funcPr>
                          <m:ctrlPr>
                            <a:rPr lang="en-US" sz="2200" i="1" smtClean="0">
                              <a:ln>
                                <a:solidFill>
                                  <a:srgbClr val="990099"/>
                                </a:solidFill>
                              </a:ln>
                              <a:solidFill>
                                <a:srgbClr val="990099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200" i="1">
                                  <a:ln>
                                    <a:solidFill>
                                      <a:srgbClr val="990099"/>
                                    </a:solidFill>
                                  </a:ln>
                                  <a:solidFill>
                                    <a:srgbClr val="99009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 i="1">
                                  <a:ln>
                                    <a:solidFill>
                                      <a:srgbClr val="990099"/>
                                    </a:solidFill>
                                  </a:ln>
                                  <a:solidFill>
                                    <a:srgbClr val="990099"/>
                                  </a:solidFill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200" b="0" i="1" smtClean="0">
                                  <a:ln>
                                    <a:solidFill>
                                      <a:srgbClr val="990099"/>
                                    </a:solidFill>
                                  </a:ln>
                                  <a:solidFill>
                                    <a:srgbClr val="990099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ru-RU" sz="2200" i="1" smtClean="0">
                                  <a:ln>
                                    <a:solidFill>
                                      <a:srgbClr val="990099"/>
                                    </a:solidFill>
                                  </a:ln>
                                  <a:solidFill>
                                    <a:srgbClr val="990099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2200" i="1">
                                      <a:ln>
                                        <a:solidFill>
                                          <a:srgbClr val="990099"/>
                                        </a:solidFill>
                                      </a:ln>
                                      <a:solidFill>
                                        <a:srgbClr val="990099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n>
                                        <a:solidFill>
                                          <a:srgbClr val="990099"/>
                                        </a:solidFill>
                                      </a:ln>
                                      <a:solidFill>
                                        <a:srgbClr val="990099"/>
                                      </a:solidFill>
                                      <a:latin typeface="Cambria Math"/>
                                    </a:rPr>
                                    <m:t>2−</m:t>
                                  </m:r>
                                  <m:r>
                                    <a:rPr lang="en-US" sz="2200" i="1">
                                      <a:ln>
                                        <a:solidFill>
                                          <a:srgbClr val="990099"/>
                                        </a:solidFill>
                                      </a:ln>
                                      <a:solidFill>
                                        <a:srgbClr val="990099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n>
                                        <a:solidFill>
                                          <a:srgbClr val="990099"/>
                                        </a:solidFill>
                                      </a:ln>
                                      <a:solidFill>
                                        <a:srgbClr val="990099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n>
                                        <a:solidFill>
                                          <a:srgbClr val="990099"/>
                                        </a:solidFill>
                                      </a:ln>
                                      <a:solidFill>
                                        <a:srgbClr val="990099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200" i="1">
                                      <a:ln>
                                        <a:solidFill>
                                          <a:srgbClr val="990099"/>
                                        </a:solidFill>
                                      </a:ln>
                                      <a:solidFill>
                                        <a:srgbClr val="990099"/>
                                      </a:solidFill>
                                      <a:latin typeface="Cambria Math"/>
                                    </a:rPr>
                                    <m:t>+4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ru-RU" sz="2200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2200" i="1" dirty="0">
                  <a:ln>
                    <a:solidFill>
                      <a:srgbClr val="CC00CC"/>
                    </a:solidFill>
                  </a:ln>
                  <a:solidFill>
                    <a:srgbClr val="CC00CC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936" y="5129570"/>
                <a:ext cx="4216528" cy="474489"/>
              </a:xfrm>
              <a:prstGeom prst="rect">
                <a:avLst/>
              </a:prstGeom>
              <a:blipFill rotWithShape="1">
                <a:blip r:embed="rId14"/>
                <a:stretch>
                  <a:fillRect l="-867" b="-102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/>
              <p:cNvSpPr txBox="1"/>
              <p:nvPr/>
            </p:nvSpPr>
            <p:spPr>
              <a:xfrm>
                <a:off x="179512" y="5601725"/>
                <a:ext cx="258022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n>
                            <a:solidFill>
                              <a:srgbClr val="990099"/>
                            </a:solidFill>
                          </a:ln>
                          <a:solidFill>
                            <a:srgbClr val="990099"/>
                          </a:solidFill>
                          <a:latin typeface="Cambria Math"/>
                          <a:ea typeface="Cambria Math"/>
                        </a:rPr>
                        <m:t>9</m:t>
                      </m:r>
                      <m:r>
                        <a:rPr lang="ru-RU" sz="2200" i="1" smtClean="0">
                          <a:ln>
                            <a:solidFill>
                              <a:srgbClr val="990099"/>
                            </a:solidFill>
                          </a:ln>
                          <a:solidFill>
                            <a:srgbClr val="990099"/>
                          </a:solidFill>
                          <a:latin typeface="Cambria Math"/>
                          <a:ea typeface="Cambria Math"/>
                        </a:rPr>
                        <m:t>&gt;</m:t>
                      </m:r>
                      <m:d>
                        <m:dPr>
                          <m:ctrlPr>
                            <a:rPr lang="en-US" sz="2200" i="1">
                              <a:ln>
                                <a:solidFill>
                                  <a:srgbClr val="990099"/>
                                </a:solidFill>
                              </a:ln>
                              <a:solidFill>
                                <a:srgbClr val="99009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n>
                                <a:solidFill>
                                  <a:srgbClr val="990099"/>
                                </a:solidFill>
                              </a:ln>
                              <a:solidFill>
                                <a:srgbClr val="990099"/>
                              </a:solidFill>
                              <a:latin typeface="Cambria Math"/>
                            </a:rPr>
                            <m:t>2−</m:t>
                          </m:r>
                          <m:r>
                            <a:rPr lang="en-US" sz="2200" i="1">
                              <a:ln>
                                <a:solidFill>
                                  <a:srgbClr val="990099"/>
                                </a:solidFill>
                              </a:ln>
                              <a:solidFill>
                                <a:srgbClr val="990099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d>
                        <m:dPr>
                          <m:ctrlPr>
                            <a:rPr lang="en-US" sz="2200" i="1">
                              <a:ln>
                                <a:solidFill>
                                  <a:srgbClr val="990099"/>
                                </a:solidFill>
                              </a:ln>
                              <a:solidFill>
                                <a:srgbClr val="99009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n>
                                <a:solidFill>
                                  <a:srgbClr val="990099"/>
                                </a:solidFill>
                              </a:ln>
                              <a:solidFill>
                                <a:srgbClr val="990099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200" i="1">
                              <a:ln>
                                <a:solidFill>
                                  <a:srgbClr val="990099"/>
                                </a:solidFill>
                              </a:ln>
                              <a:solidFill>
                                <a:srgbClr val="990099"/>
                              </a:solidFill>
                              <a:latin typeface="Cambria Math"/>
                            </a:rPr>
                            <m:t>+4</m:t>
                          </m:r>
                        </m:e>
                      </m:d>
                      <m:r>
                        <a:rPr lang="ru-RU" sz="2200" i="1" smtClean="0">
                          <a:ln>
                            <a:solidFill>
                              <a:srgbClr val="990099"/>
                            </a:solidFill>
                          </a:ln>
                          <a:solidFill>
                            <a:srgbClr val="990099"/>
                          </a:solidFill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2200" i="1" dirty="0">
                  <a:ln>
                    <a:solidFill>
                      <a:srgbClr val="990099"/>
                    </a:solidFill>
                  </a:ln>
                  <a:solidFill>
                    <a:srgbClr val="990099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19" name="Text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601725"/>
                <a:ext cx="2580224" cy="430887"/>
              </a:xfrm>
              <a:prstGeom prst="rect">
                <a:avLst/>
              </a:prstGeom>
              <a:blipFill rotWithShape="1">
                <a:blip r:embed="rId15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>
                <a:off x="2749846" y="5590515"/>
                <a:ext cx="239821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n>
                            <a:solidFill>
                              <a:srgbClr val="990099"/>
                            </a:solidFill>
                          </a:ln>
                          <a:solidFill>
                            <a:srgbClr val="990099"/>
                          </a:solidFill>
                          <a:latin typeface="Cambria Math"/>
                          <a:ea typeface="Cambria Math"/>
                        </a:rPr>
                        <m:t>9</m:t>
                      </m:r>
                      <m:r>
                        <a:rPr lang="ru-RU" sz="2200" i="1" smtClean="0">
                          <a:ln>
                            <a:solidFill>
                              <a:srgbClr val="990099"/>
                            </a:solidFill>
                          </a:ln>
                          <a:solidFill>
                            <a:srgbClr val="990099"/>
                          </a:solidFill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ru-RU" sz="2200" b="0" i="1" smtClean="0">
                          <a:ln>
                            <a:solidFill>
                              <a:srgbClr val="990099"/>
                            </a:solidFill>
                          </a:ln>
                          <a:solidFill>
                            <a:srgbClr val="990099"/>
                          </a:solidFill>
                          <a:latin typeface="Cambria Math"/>
                          <a:ea typeface="Cambria Math"/>
                        </a:rPr>
                        <m:t>8−2</m:t>
                      </m:r>
                      <m:r>
                        <a:rPr lang="en-US" sz="2200" b="0" i="1" smtClean="0">
                          <a:ln>
                            <a:solidFill>
                              <a:srgbClr val="990099"/>
                            </a:solidFill>
                          </a:ln>
                          <a:solidFill>
                            <a:srgbClr val="990099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200" b="0" i="1" smtClean="0">
                          <a:ln>
                            <a:solidFill>
                              <a:srgbClr val="990099"/>
                            </a:solidFill>
                          </a:ln>
                          <a:solidFill>
                            <a:srgbClr val="990099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200" b="0" i="1" smtClean="0">
                              <a:ln>
                                <a:solidFill>
                                  <a:srgbClr val="990099"/>
                                </a:solidFill>
                              </a:ln>
                              <a:solidFill>
                                <a:srgbClr val="99009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n>
                                <a:solidFill>
                                  <a:srgbClr val="990099"/>
                                </a:solidFill>
                              </a:ln>
                              <a:solidFill>
                                <a:srgbClr val="990099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200" b="0" i="1" smtClean="0">
                              <a:ln>
                                <a:solidFill>
                                  <a:srgbClr val="990099"/>
                                </a:solidFill>
                              </a:ln>
                              <a:solidFill>
                                <a:srgbClr val="990099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ru-RU" sz="2200" i="1" smtClean="0">
                          <a:ln>
                            <a:solidFill>
                              <a:srgbClr val="990099"/>
                            </a:solidFill>
                          </a:ln>
                          <a:solidFill>
                            <a:srgbClr val="990099"/>
                          </a:solidFill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2200" i="1" dirty="0">
                  <a:ln>
                    <a:solidFill>
                      <a:srgbClr val="990099"/>
                    </a:solidFill>
                  </a:ln>
                  <a:solidFill>
                    <a:srgbClr val="990099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9846" y="5590515"/>
                <a:ext cx="2398218" cy="430887"/>
              </a:xfrm>
              <a:prstGeom prst="rect">
                <a:avLst/>
              </a:prstGeom>
              <a:blipFill rotWithShape="1">
                <a:blip r:embed="rId16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4921845" y="5589240"/>
                <a:ext cx="258022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smtClean="0">
                              <a:ln>
                                <a:solidFill>
                                  <a:srgbClr val="990099"/>
                                </a:solidFill>
                              </a:ln>
                              <a:solidFill>
                                <a:srgbClr val="99009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n>
                                <a:solidFill>
                                  <a:srgbClr val="990099"/>
                                </a:solidFill>
                              </a:ln>
                              <a:solidFill>
                                <a:srgbClr val="990099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200" b="0" i="1" smtClean="0">
                              <a:ln>
                                <a:solidFill>
                                  <a:srgbClr val="990099"/>
                                </a:solidFill>
                              </a:ln>
                              <a:solidFill>
                                <a:srgbClr val="990099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n>
                            <a:solidFill>
                              <a:srgbClr val="990099"/>
                            </a:solidFill>
                          </a:ln>
                          <a:solidFill>
                            <a:srgbClr val="990099"/>
                          </a:solidFill>
                          <a:latin typeface="Cambria Math"/>
                          <a:ea typeface="Cambria Math"/>
                        </a:rPr>
                        <m:t>+2</m:t>
                      </m:r>
                      <m:r>
                        <a:rPr lang="en-US" sz="2200" b="0" i="1" smtClean="0">
                          <a:ln>
                            <a:solidFill>
                              <a:srgbClr val="990099"/>
                            </a:solidFill>
                          </a:ln>
                          <a:solidFill>
                            <a:srgbClr val="990099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200" b="0" i="1" smtClean="0">
                          <a:ln>
                            <a:solidFill>
                              <a:srgbClr val="990099"/>
                            </a:solidFill>
                          </a:ln>
                          <a:solidFill>
                            <a:srgbClr val="990099"/>
                          </a:solidFill>
                          <a:latin typeface="Cambria Math"/>
                          <a:ea typeface="Cambria Math"/>
                        </a:rPr>
                        <m:t>+1&gt;0;</m:t>
                      </m:r>
                    </m:oMath>
                  </m:oMathPara>
                </a14:m>
                <a:endParaRPr lang="ru-RU" sz="2200" i="1" dirty="0">
                  <a:ln>
                    <a:solidFill>
                      <a:srgbClr val="990099"/>
                    </a:solidFill>
                  </a:ln>
                  <a:solidFill>
                    <a:srgbClr val="990099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845" y="5589240"/>
                <a:ext cx="2580224" cy="430887"/>
              </a:xfrm>
              <a:prstGeom prst="rect">
                <a:avLst/>
              </a:prstGeom>
              <a:blipFill rotWithShape="1">
                <a:blip r:embed="rId17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Прямоугольник 121"/>
              <p:cNvSpPr/>
              <p:nvPr/>
            </p:nvSpPr>
            <p:spPr>
              <a:xfrm>
                <a:off x="7070245" y="5950441"/>
                <a:ext cx="1462195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i="1" smtClean="0">
                          <a:ln>
                            <a:solidFill>
                              <a:srgbClr val="990099"/>
                            </a:solidFill>
                          </a:ln>
                          <a:solidFill>
                            <a:srgbClr val="990099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200" i="1" smtClean="0">
                          <a:ln>
                            <a:solidFill>
                              <a:srgbClr val="990099"/>
                            </a:solidFill>
                          </a:ln>
                          <a:solidFill>
                            <a:srgbClr val="990099"/>
                          </a:solidFill>
                          <a:latin typeface="Cambria Math"/>
                          <a:ea typeface="Cambria Math"/>
                        </a:rPr>
                        <m:t>≠</m:t>
                      </m:r>
                      <m:r>
                        <a:rPr lang="ru-RU" sz="2200" b="0" i="0" smtClean="0">
                          <a:ln>
                            <a:solidFill>
                              <a:srgbClr val="990099"/>
                            </a:solidFill>
                          </a:ln>
                          <a:solidFill>
                            <a:srgbClr val="990099"/>
                          </a:solidFill>
                          <a:latin typeface="Cambria Math"/>
                          <a:ea typeface="Cambria Math"/>
                        </a:rPr>
                        <m:t>−1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6600CC"/>
                    </a:solidFill>
                  </a:ln>
                  <a:solidFill>
                    <a:srgbClr val="6600CC"/>
                  </a:solidFill>
                </a:endParaRPr>
              </a:p>
            </p:txBody>
          </p:sp>
        </mc:Choice>
        <mc:Fallback xmlns="">
          <p:sp>
            <p:nvSpPr>
              <p:cNvPr id="122" name="Прямоугольник 1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0245" y="5950441"/>
                <a:ext cx="1462195" cy="430887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122605" y="6093296"/>
                <a:ext cx="1822422" cy="6603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20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200" i="1" smtClean="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200" b="0" i="1" smtClean="0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  <m:t>−4</m:t>
                              </m:r>
                              <m:r>
                                <a:rPr lang="ru-RU" sz="2200" i="1" smtClean="0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Cambria Math"/>
                                </a:rPr>
                                <m:t>&lt;</m:t>
                              </m:r>
                              <m:r>
                                <a:rPr lang="en-US" sz="2200" i="1" smtClean="0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Cambria Math"/>
                                </a:rPr>
                                <m:t>&lt;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200" i="1" smtClean="0">
                                  <a:ln>
                                    <a:solidFill>
                                      <a:srgbClr val="990099"/>
                                    </a:solidFill>
                                  </a:ln>
                                  <a:solidFill>
                                    <a:srgbClr val="990099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990099"/>
                                    </a:solidFill>
                                  </a:ln>
                                  <a:solidFill>
                                    <a:srgbClr val="990099"/>
                                  </a:solidFill>
                                  <a:latin typeface="Cambria Math"/>
                                  <a:ea typeface="Cambria Math"/>
                                </a:rPr>
                                <m:t>≠</m:t>
                              </m:r>
                              <m:r>
                                <a:rPr lang="ru-RU" sz="2200" b="0" i="1" smtClean="0">
                                  <a:ln>
                                    <a:solidFill>
                                      <a:srgbClr val="990099"/>
                                    </a:solidFill>
                                  </a:ln>
                                  <a:solidFill>
                                    <a:srgbClr val="990099"/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  <m:r>
                                <a:rPr lang="ru-RU" sz="2200" b="0" i="1" smtClean="0">
                                  <a:ln>
                                    <a:solidFill>
                                      <a:srgbClr val="CC00CC"/>
                                    </a:solidFill>
                                  </a:ln>
                                  <a:solidFill>
                                    <a:srgbClr val="CC00CC"/>
                                  </a:solidFill>
                                  <a:latin typeface="Cambria Math"/>
                                  <a:ea typeface="Cambria Math"/>
                                </a:rPr>
                                <m:t>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05" y="6093296"/>
                <a:ext cx="1822422" cy="660309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Прямоугольник 123"/>
              <p:cNvSpPr/>
              <p:nvPr/>
            </p:nvSpPr>
            <p:spPr>
              <a:xfrm>
                <a:off x="1835696" y="6310481"/>
                <a:ext cx="3342582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i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20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d>
                        <m:dPr>
                          <m:ctrlPr>
                            <a:rPr lang="en-US" sz="220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ru-RU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−4;−1</m:t>
                          </m:r>
                        </m:e>
                      </m:d>
                      <m:r>
                        <a:rPr lang="en-US" sz="220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∪</m:t>
                      </m:r>
                      <m:d>
                        <m:dPr>
                          <m:ctrlPr>
                            <a:rPr lang="en-US" sz="220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ru-RU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−1;1</m:t>
                          </m:r>
                        </m:e>
                      </m:d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24" name="Прямоугольник 1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6310481"/>
                <a:ext cx="3342582" cy="430887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TextBox 74"/>
          <p:cNvSpPr txBox="1"/>
          <p:nvPr/>
        </p:nvSpPr>
        <p:spPr>
          <a:xfrm>
            <a:off x="1763688" y="3190191"/>
            <a:ext cx="5672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ln>
                  <a:solidFill>
                    <a:srgbClr val="0066FF"/>
                  </a:solidFill>
                </a:ln>
                <a:solidFill>
                  <a:srgbClr val="0066FF"/>
                </a:solidFill>
                <a:latin typeface="Cambria Math" pitchFamily="18" charset="0"/>
                <a:ea typeface="Cambria Math" pitchFamily="18" charset="0"/>
              </a:rPr>
              <a:t>1</a:t>
            </a:r>
            <a:endParaRPr lang="ru-RU" sz="2200" dirty="0">
              <a:ln>
                <a:solidFill>
                  <a:srgbClr val="0066FF"/>
                </a:solidFill>
              </a:ln>
              <a:solidFill>
                <a:srgbClr val="0066FF"/>
              </a:solidFill>
              <a:latin typeface="Cambria Math" pitchFamily="18" charset="0"/>
              <a:ea typeface="Cambria Math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7083433" y="5594539"/>
                <a:ext cx="179014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smtClean="0">
                              <a:ln>
                                <a:solidFill>
                                  <a:srgbClr val="990099"/>
                                </a:solidFill>
                              </a:ln>
                              <a:solidFill>
                                <a:srgbClr val="99009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n>
                                    <a:solidFill>
                                      <a:srgbClr val="990099"/>
                                    </a:solidFill>
                                  </a:ln>
                                  <a:solidFill>
                                    <a:srgbClr val="990099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n>
                                    <a:solidFill>
                                      <a:srgbClr val="990099"/>
                                    </a:solidFill>
                                  </a:ln>
                                  <a:solidFill>
                                    <a:srgbClr val="990099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990099"/>
                                    </a:solidFill>
                                  </a:ln>
                                  <a:solidFill>
                                    <a:srgbClr val="990099"/>
                                  </a:solidFill>
                                  <a:latin typeface="Cambria Math"/>
                                  <a:ea typeface="Cambria Math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n>
                                <a:solidFill>
                                  <a:srgbClr val="990099"/>
                                </a:solidFill>
                              </a:ln>
                              <a:solidFill>
                                <a:srgbClr val="990099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n>
                            <a:solidFill>
                              <a:srgbClr val="990099"/>
                            </a:solidFill>
                          </a:ln>
                          <a:solidFill>
                            <a:srgbClr val="990099"/>
                          </a:solidFill>
                          <a:latin typeface="Cambria Math"/>
                          <a:ea typeface="Cambria Math"/>
                        </a:rPr>
                        <m:t>&gt;0</m:t>
                      </m:r>
                    </m:oMath>
                  </m:oMathPara>
                </a14:m>
                <a:endParaRPr lang="ru-RU" sz="2200" i="1" dirty="0">
                  <a:ln>
                    <a:solidFill>
                      <a:srgbClr val="990099"/>
                    </a:solidFill>
                  </a:ln>
                  <a:solidFill>
                    <a:srgbClr val="990099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3433" y="5594539"/>
                <a:ext cx="1790142" cy="430887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1266522" y="4650159"/>
                <a:ext cx="1548169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200" i="1" smtClean="0">
                              <a:ln>
                                <a:solidFill>
                                  <a:srgbClr val="6666FF"/>
                                </a:solidFill>
                              </a:ln>
                              <a:solidFill>
                                <a:srgbClr val="6666FF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200" i="1">
                                  <a:ln>
                                    <a:solidFill>
                                      <a:srgbClr val="6666FF"/>
                                    </a:solidFill>
                                  </a:ln>
                                  <a:solidFill>
                                    <a:srgbClr val="6666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 i="1">
                                  <a:ln>
                                    <a:solidFill>
                                      <a:srgbClr val="6666FF"/>
                                    </a:solidFill>
                                  </a:ln>
                                  <a:solidFill>
                                    <a:srgbClr val="6666FF"/>
                                  </a:solidFill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ru-RU" sz="2200" i="1">
                                  <a:ln>
                                    <a:solidFill>
                                      <a:srgbClr val="6666FF"/>
                                    </a:solidFill>
                                  </a:ln>
                                  <a:solidFill>
                                    <a:srgbClr val="6666FF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US" sz="2200" i="1">
                              <a:ln>
                                <a:solidFill>
                                  <a:srgbClr val="6666FF"/>
                                </a:solidFill>
                              </a:ln>
                              <a:solidFill>
                                <a:srgbClr val="6666FF"/>
                              </a:solidFill>
                              <a:latin typeface="Cambria Math"/>
                            </a:rPr>
                            <m:t>(1−</m:t>
                          </m:r>
                          <m:r>
                            <a:rPr lang="en-US" sz="2200" i="1">
                              <a:ln>
                                <a:solidFill>
                                  <a:srgbClr val="6666FF"/>
                                </a:solidFill>
                              </a:ln>
                              <a:solidFill>
                                <a:srgbClr val="6666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ru-RU" sz="2200" b="0" i="1" smtClean="0">
                          <a:ln>
                            <a:solidFill>
                              <a:srgbClr val="6666FF"/>
                            </a:solidFill>
                          </a:ln>
                          <a:solidFill>
                            <a:srgbClr val="6666FF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200" i="1" dirty="0">
                  <a:ln>
                    <a:solidFill>
                      <a:srgbClr val="6666FF"/>
                    </a:solidFill>
                  </a:ln>
                  <a:solidFill>
                    <a:srgbClr val="6666FF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522" y="4650159"/>
                <a:ext cx="1548169" cy="430887"/>
              </a:xfrm>
              <a:prstGeom prst="rect">
                <a:avLst/>
              </a:prstGeom>
              <a:blipFill rotWithShape="1">
                <a:blip r:embed="rId22"/>
                <a:stretch>
                  <a:fillRect l="-2756" r="-3150" b="-183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4859315" y="4654297"/>
                <a:ext cx="1548169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200" i="1" smtClean="0">
                              <a:ln>
                                <a:solidFill>
                                  <a:srgbClr val="6666FF"/>
                                </a:solidFill>
                              </a:ln>
                              <a:solidFill>
                                <a:srgbClr val="6666FF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200" i="1">
                                  <a:ln>
                                    <a:solidFill>
                                      <a:srgbClr val="6666FF"/>
                                    </a:solidFill>
                                  </a:ln>
                                  <a:solidFill>
                                    <a:srgbClr val="6666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 i="1">
                                  <a:ln>
                                    <a:solidFill>
                                      <a:srgbClr val="6666FF"/>
                                    </a:solidFill>
                                  </a:ln>
                                  <a:solidFill>
                                    <a:srgbClr val="6666FF"/>
                                  </a:solidFill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ru-RU" sz="2200" i="1">
                                  <a:ln>
                                    <a:solidFill>
                                      <a:srgbClr val="6666FF"/>
                                    </a:solidFill>
                                  </a:ln>
                                  <a:solidFill>
                                    <a:srgbClr val="6666FF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US" sz="2200" i="1">
                              <a:ln>
                                <a:solidFill>
                                  <a:srgbClr val="6666FF"/>
                                </a:solidFill>
                              </a:ln>
                              <a:solidFill>
                                <a:srgbClr val="6666FF"/>
                              </a:solidFill>
                              <a:latin typeface="Cambria Math"/>
                            </a:rPr>
                            <m:t>(1−</m:t>
                          </m:r>
                          <m:r>
                            <a:rPr lang="en-US" sz="2200" i="1">
                              <a:ln>
                                <a:solidFill>
                                  <a:srgbClr val="6666FF"/>
                                </a:solidFill>
                              </a:ln>
                              <a:solidFill>
                                <a:srgbClr val="6666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ru-RU" sz="2200" b="0" i="1" smtClean="0">
                          <a:ln>
                            <a:solidFill>
                              <a:srgbClr val="6666FF"/>
                            </a:solidFill>
                          </a:ln>
                          <a:solidFill>
                            <a:srgbClr val="6666FF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200" i="1" dirty="0">
                  <a:ln>
                    <a:solidFill>
                      <a:srgbClr val="6666FF"/>
                    </a:solidFill>
                  </a:ln>
                  <a:solidFill>
                    <a:srgbClr val="6666FF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315" y="4654297"/>
                <a:ext cx="1548169" cy="430887"/>
              </a:xfrm>
              <a:prstGeom prst="rect">
                <a:avLst/>
              </a:prstGeom>
              <a:blipFill rotWithShape="1">
                <a:blip r:embed="rId23"/>
                <a:stretch>
                  <a:fillRect l="-2362" r="-3543" b="-18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Прямоугольник 101"/>
              <p:cNvSpPr/>
              <p:nvPr/>
            </p:nvSpPr>
            <p:spPr>
              <a:xfrm>
                <a:off x="5459528" y="4189448"/>
                <a:ext cx="1848776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i="1">
                          <a:latin typeface="Cambria Math"/>
                        </a:rPr>
                        <m:t>⇒</m:t>
                      </m:r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sz="2200" i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200" i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20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0;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02" name="Прямоугольник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528" y="4189448"/>
                <a:ext cx="1848776" cy="453137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251520" y="1340767"/>
                <a:ext cx="684076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1.  </m:t>
                      </m:r>
                      <m:func>
                        <m:funcPr>
                          <m:ctrlPr>
                            <a:rPr lang="en-US" sz="220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ru-RU" sz="2200" b="0" i="1" smtClean="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2200" i="1" smtClean="0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9−9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0000FF"/>
                                    </a:solidFill>
                                  </a:ln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&gt;</m:t>
                          </m:r>
                        </m:e>
                      </m:func>
                      <m:func>
                        <m:funcPr>
                          <m:ctrlP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200" b="0" i="1" smtClean="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2200" i="1" smtClean="0">
                                  <a:ln>
                                    <a:solidFill>
                                      <a:srgbClr val="9900FF"/>
                                    </a:solidFill>
                                  </a:ln>
                                  <a:solidFill>
                                    <a:srgbClr val="9900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200" i="1" smtClean="0">
                                      <a:ln>
                                        <a:solidFill>
                                          <a:srgbClr val="9900FF"/>
                                        </a:solidFill>
                                      </a:ln>
                                      <a:solidFill>
                                        <a:srgbClr val="9900FF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n>
                                        <a:solidFill>
                                          <a:srgbClr val="9900FF"/>
                                        </a:solidFill>
                                      </a:ln>
                                      <a:solidFill>
                                        <a:srgbClr val="9900FF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n>
                                        <a:solidFill>
                                          <a:srgbClr val="9900FF"/>
                                        </a:solidFill>
                                      </a:ln>
                                      <a:solidFill>
                                        <a:srgbClr val="9900FF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200" b="0" i="1" smtClean="0">
                                  <a:ln>
                                    <a:solidFill>
                                      <a:srgbClr val="9900FF"/>
                                    </a:solidFill>
                                  </a:ln>
                                  <a:solidFill>
                                    <a:srgbClr val="9900FF"/>
                                  </a:solidFill>
                                  <a:latin typeface="Cambria Math"/>
                                </a:rPr>
                                <m:t>−3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9900FF"/>
                                    </a:solidFill>
                                  </a:ln>
                                  <a:solidFill>
                                    <a:srgbClr val="9900FF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9900FF"/>
                                    </a:solidFill>
                                  </a:ln>
                                  <a:solidFill>
                                    <a:srgbClr val="9900FF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9900FF"/>
                                    </a:solidFill>
                                  </a:ln>
                                  <a:solidFill>
                                    <a:srgbClr val="9900FF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  <m:r>
                            <a:rPr lang="en-US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200" i="1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 i="1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US" sz="2200" i="1" smtClean="0">
                                      <a:ln>
                                        <a:solidFill>
                                          <a:srgbClr val="00B0F0"/>
                                        </a:solidFill>
                                      </a:ln>
                                      <a:solidFill>
                                        <a:srgbClr val="00B0F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n>
                                        <a:solidFill>
                                          <a:srgbClr val="00B0F0"/>
                                        </a:solidFill>
                                      </a:ln>
                                      <a:solidFill>
                                        <a:srgbClr val="00B0F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200" b="0" i="1" smtClean="0">
                                      <a:ln>
                                        <a:solidFill>
                                          <a:srgbClr val="00B0F0"/>
                                        </a:solidFill>
                                      </a:ln>
                                      <a:solidFill>
                                        <a:srgbClr val="00B0F0"/>
                                      </a:solidFill>
                                      <a:latin typeface="Cambria Math"/>
                                    </a:rPr>
                                    <m:t>+4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ru-RU" sz="2200" i="1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340767"/>
                <a:ext cx="6840760" cy="430887"/>
              </a:xfrm>
              <a:prstGeom prst="rect">
                <a:avLst/>
              </a:prstGeom>
              <a:blipFill rotWithShape="1">
                <a:blip r:embed="rId26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Прямоугольник 103"/>
              <p:cNvSpPr/>
              <p:nvPr/>
            </p:nvSpPr>
            <p:spPr>
              <a:xfrm>
                <a:off x="179512" y="4189448"/>
                <a:ext cx="2103845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u="sng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1−</m:t>
                      </m:r>
                      <m:r>
                        <a:rPr lang="ru-RU" sz="2200" b="0" i="1" u="sng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ый способ.</m:t>
                      </m:r>
                    </m:oMath>
                  </m:oMathPara>
                </a14:m>
                <a:endParaRPr lang="ru-RU" sz="2200" u="sng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4" name="Прямоугольник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189448"/>
                <a:ext cx="2103845" cy="430887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Прямоугольник 104"/>
          <p:cNvSpPr/>
          <p:nvPr/>
        </p:nvSpPr>
        <p:spPr>
          <a:xfrm rot="10800000">
            <a:off x="214015" y="3613440"/>
            <a:ext cx="6806257" cy="504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6" name="Группа 105"/>
          <p:cNvGrpSpPr/>
          <p:nvPr/>
        </p:nvGrpSpPr>
        <p:grpSpPr>
          <a:xfrm flipH="1">
            <a:off x="3050659" y="3216881"/>
            <a:ext cx="1219300" cy="180000"/>
            <a:chOff x="5525489" y="2774866"/>
            <a:chExt cx="1732488" cy="223926"/>
          </a:xfrm>
        </p:grpSpPr>
        <p:grpSp>
          <p:nvGrpSpPr>
            <p:cNvPr id="142" name="Группа 21"/>
            <p:cNvGrpSpPr/>
            <p:nvPr/>
          </p:nvGrpSpPr>
          <p:grpSpPr>
            <a:xfrm rot="21540000">
              <a:off x="5525489" y="2774866"/>
              <a:ext cx="625477" cy="211462"/>
              <a:chOff x="7156465" y="5932692"/>
              <a:chExt cx="623280" cy="162860"/>
            </a:xfrm>
          </p:grpSpPr>
          <p:cxnSp>
            <p:nvCxnSpPr>
              <p:cNvPr id="143" name="Прямая соединительная линия 142"/>
              <p:cNvCxnSpPr/>
              <p:nvPr/>
            </p:nvCxnSpPr>
            <p:spPr>
              <a:xfrm rot="18480000" flipV="1">
                <a:off x="7082251" y="6006906"/>
                <a:ext cx="149416" cy="988"/>
              </a:xfrm>
              <a:prstGeom prst="line">
                <a:avLst/>
              </a:prstGeom>
              <a:ln w="12700">
                <a:solidFill>
                  <a:srgbClr val="99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Прямая соединительная линия 143"/>
              <p:cNvCxnSpPr/>
              <p:nvPr/>
            </p:nvCxnSpPr>
            <p:spPr>
              <a:xfrm rot="18480000" flipV="1">
                <a:off x="7237824" y="6010266"/>
                <a:ext cx="149416" cy="988"/>
              </a:xfrm>
              <a:prstGeom prst="line">
                <a:avLst/>
              </a:prstGeom>
              <a:ln w="12700">
                <a:solidFill>
                  <a:srgbClr val="99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Прямая соединительная линия 144"/>
              <p:cNvCxnSpPr/>
              <p:nvPr/>
            </p:nvCxnSpPr>
            <p:spPr>
              <a:xfrm rot="18480000" flipV="1">
                <a:off x="7393397" y="6013628"/>
                <a:ext cx="149416" cy="988"/>
              </a:xfrm>
              <a:prstGeom prst="line">
                <a:avLst/>
              </a:prstGeom>
              <a:ln w="12700">
                <a:solidFill>
                  <a:srgbClr val="99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Прямая соединительная линия 145"/>
              <p:cNvCxnSpPr/>
              <p:nvPr/>
            </p:nvCxnSpPr>
            <p:spPr>
              <a:xfrm rot="18480000" flipV="1">
                <a:off x="7548971" y="6016989"/>
                <a:ext cx="149416" cy="988"/>
              </a:xfrm>
              <a:prstGeom prst="line">
                <a:avLst/>
              </a:prstGeom>
              <a:ln w="12700">
                <a:solidFill>
                  <a:srgbClr val="99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Прямая соединительная линия 146"/>
              <p:cNvCxnSpPr/>
              <p:nvPr/>
            </p:nvCxnSpPr>
            <p:spPr>
              <a:xfrm rot="18480000" flipV="1">
                <a:off x="7704543" y="6020350"/>
                <a:ext cx="149416" cy="988"/>
              </a:xfrm>
              <a:prstGeom prst="line">
                <a:avLst/>
              </a:prstGeom>
              <a:ln w="12700">
                <a:solidFill>
                  <a:srgbClr val="99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3" name="Группа 112"/>
            <p:cNvGrpSpPr/>
            <p:nvPr/>
          </p:nvGrpSpPr>
          <p:grpSpPr>
            <a:xfrm>
              <a:off x="6312329" y="2789791"/>
              <a:ext cx="945648" cy="209001"/>
              <a:chOff x="2016110" y="4083601"/>
              <a:chExt cx="945648" cy="209001"/>
            </a:xfrm>
          </p:grpSpPr>
          <p:grpSp>
            <p:nvGrpSpPr>
              <p:cNvPr id="132" name="Группа 21"/>
              <p:cNvGrpSpPr/>
              <p:nvPr/>
            </p:nvGrpSpPr>
            <p:grpSpPr>
              <a:xfrm rot="21540000">
                <a:off x="2016110" y="4085503"/>
                <a:ext cx="469356" cy="207099"/>
                <a:chOff x="7312038" y="5936052"/>
                <a:chExt cx="467707" cy="159500"/>
              </a:xfrm>
            </p:grpSpPr>
            <p:cxnSp>
              <p:nvCxnSpPr>
                <p:cNvPr id="137" name="Прямая соединительная линия 136"/>
                <p:cNvCxnSpPr/>
                <p:nvPr/>
              </p:nvCxnSpPr>
              <p:spPr>
                <a:xfrm rot="18480000" flipV="1">
                  <a:off x="7237824" y="6010266"/>
                  <a:ext cx="149416" cy="988"/>
                </a:xfrm>
                <a:prstGeom prst="line">
                  <a:avLst/>
                </a:prstGeom>
                <a:ln w="12700">
                  <a:solidFill>
                    <a:srgbClr val="99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Прямая соединительная линия 137"/>
                <p:cNvCxnSpPr/>
                <p:nvPr/>
              </p:nvCxnSpPr>
              <p:spPr>
                <a:xfrm rot="18480000" flipV="1">
                  <a:off x="7393397" y="6013628"/>
                  <a:ext cx="149416" cy="988"/>
                </a:xfrm>
                <a:prstGeom prst="line">
                  <a:avLst/>
                </a:prstGeom>
                <a:ln w="12700">
                  <a:solidFill>
                    <a:srgbClr val="99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Прямая соединительная линия 138"/>
                <p:cNvCxnSpPr/>
                <p:nvPr/>
              </p:nvCxnSpPr>
              <p:spPr>
                <a:xfrm rot="18480000" flipV="1">
                  <a:off x="7548971" y="6016989"/>
                  <a:ext cx="149416" cy="988"/>
                </a:xfrm>
                <a:prstGeom prst="line">
                  <a:avLst/>
                </a:prstGeom>
                <a:ln w="12700">
                  <a:solidFill>
                    <a:srgbClr val="99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Прямая соединительная линия 139"/>
                <p:cNvCxnSpPr/>
                <p:nvPr/>
              </p:nvCxnSpPr>
              <p:spPr>
                <a:xfrm rot="18480000" flipV="1">
                  <a:off x="7704543" y="6020350"/>
                  <a:ext cx="149416" cy="988"/>
                </a:xfrm>
                <a:prstGeom prst="line">
                  <a:avLst/>
                </a:prstGeom>
                <a:ln w="12700">
                  <a:solidFill>
                    <a:srgbClr val="99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3" name="Группа 21"/>
              <p:cNvGrpSpPr/>
              <p:nvPr/>
            </p:nvGrpSpPr>
            <p:grpSpPr>
              <a:xfrm rot="21540000">
                <a:off x="2648524" y="4083601"/>
                <a:ext cx="313234" cy="202734"/>
                <a:chOff x="7156465" y="5932692"/>
                <a:chExt cx="312134" cy="156138"/>
              </a:xfrm>
            </p:grpSpPr>
            <p:cxnSp>
              <p:nvCxnSpPr>
                <p:cNvPr id="134" name="Прямая соединительная линия 133"/>
                <p:cNvCxnSpPr/>
                <p:nvPr/>
              </p:nvCxnSpPr>
              <p:spPr>
                <a:xfrm rot="18480000" flipV="1">
                  <a:off x="7082251" y="6006906"/>
                  <a:ext cx="149416" cy="988"/>
                </a:xfrm>
                <a:prstGeom prst="line">
                  <a:avLst/>
                </a:prstGeom>
                <a:ln w="12700">
                  <a:solidFill>
                    <a:srgbClr val="99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Прямая соединительная линия 134"/>
                <p:cNvCxnSpPr/>
                <p:nvPr/>
              </p:nvCxnSpPr>
              <p:spPr>
                <a:xfrm rot="18480000" flipV="1">
                  <a:off x="7237824" y="6010266"/>
                  <a:ext cx="149416" cy="988"/>
                </a:xfrm>
                <a:prstGeom prst="line">
                  <a:avLst/>
                </a:prstGeom>
                <a:ln w="12700">
                  <a:solidFill>
                    <a:srgbClr val="99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Прямая соединительная линия 135"/>
                <p:cNvCxnSpPr/>
                <p:nvPr/>
              </p:nvCxnSpPr>
              <p:spPr>
                <a:xfrm rot="18480000" flipV="1">
                  <a:off x="7393397" y="6013628"/>
                  <a:ext cx="149416" cy="988"/>
                </a:xfrm>
                <a:prstGeom prst="line">
                  <a:avLst/>
                </a:prstGeom>
                <a:ln w="12700">
                  <a:solidFill>
                    <a:srgbClr val="99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53" name="Группа 152"/>
          <p:cNvGrpSpPr/>
          <p:nvPr/>
        </p:nvGrpSpPr>
        <p:grpSpPr>
          <a:xfrm>
            <a:off x="245524" y="3206285"/>
            <a:ext cx="1659422" cy="180000"/>
            <a:chOff x="3793115" y="2774866"/>
            <a:chExt cx="2357851" cy="213102"/>
          </a:xfrm>
        </p:grpSpPr>
        <p:grpSp>
          <p:nvGrpSpPr>
            <p:cNvPr id="154" name="Группа 153"/>
            <p:cNvGrpSpPr/>
            <p:nvPr/>
          </p:nvGrpSpPr>
          <p:grpSpPr>
            <a:xfrm>
              <a:off x="4736865" y="2774866"/>
              <a:ext cx="1414101" cy="213102"/>
              <a:chOff x="1859957" y="4080874"/>
              <a:chExt cx="1414101" cy="213102"/>
            </a:xfrm>
          </p:grpSpPr>
          <p:grpSp>
            <p:nvGrpSpPr>
              <p:cNvPr id="174" name="Группа 21"/>
              <p:cNvGrpSpPr/>
              <p:nvPr/>
            </p:nvGrpSpPr>
            <p:grpSpPr>
              <a:xfrm rot="21540000">
                <a:off x="1859957" y="4082514"/>
                <a:ext cx="625477" cy="211462"/>
                <a:chOff x="7156465" y="5932692"/>
                <a:chExt cx="623280" cy="162860"/>
              </a:xfrm>
            </p:grpSpPr>
            <p:cxnSp>
              <p:nvCxnSpPr>
                <p:cNvPr id="181" name="Прямая соединительная линия 180"/>
                <p:cNvCxnSpPr/>
                <p:nvPr/>
              </p:nvCxnSpPr>
              <p:spPr>
                <a:xfrm rot="18480000" flipV="1">
                  <a:off x="7082251" y="6006906"/>
                  <a:ext cx="149416" cy="988"/>
                </a:xfrm>
                <a:prstGeom prst="line">
                  <a:avLst/>
                </a:prstGeom>
                <a:ln w="12700">
                  <a:solidFill>
                    <a:srgbClr val="99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Прямая соединительная линия 181"/>
                <p:cNvCxnSpPr/>
                <p:nvPr/>
              </p:nvCxnSpPr>
              <p:spPr>
                <a:xfrm rot="18480000" flipV="1">
                  <a:off x="7237824" y="6010266"/>
                  <a:ext cx="149416" cy="988"/>
                </a:xfrm>
                <a:prstGeom prst="line">
                  <a:avLst/>
                </a:prstGeom>
                <a:ln w="12700">
                  <a:solidFill>
                    <a:srgbClr val="99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Прямая соединительная линия 182"/>
                <p:cNvCxnSpPr/>
                <p:nvPr/>
              </p:nvCxnSpPr>
              <p:spPr>
                <a:xfrm rot="18480000" flipV="1">
                  <a:off x="7393397" y="6013628"/>
                  <a:ext cx="149416" cy="988"/>
                </a:xfrm>
                <a:prstGeom prst="line">
                  <a:avLst/>
                </a:prstGeom>
                <a:ln w="12700">
                  <a:solidFill>
                    <a:srgbClr val="99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Прямая соединительная линия 183"/>
                <p:cNvCxnSpPr/>
                <p:nvPr/>
              </p:nvCxnSpPr>
              <p:spPr>
                <a:xfrm rot="18480000" flipV="1">
                  <a:off x="7548971" y="6016989"/>
                  <a:ext cx="149416" cy="988"/>
                </a:xfrm>
                <a:prstGeom prst="line">
                  <a:avLst/>
                </a:prstGeom>
                <a:ln w="12700">
                  <a:solidFill>
                    <a:srgbClr val="99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Прямая соединительная линия 184"/>
                <p:cNvCxnSpPr/>
                <p:nvPr/>
              </p:nvCxnSpPr>
              <p:spPr>
                <a:xfrm rot="18480000" flipV="1">
                  <a:off x="7704543" y="6020350"/>
                  <a:ext cx="149416" cy="988"/>
                </a:xfrm>
                <a:prstGeom prst="line">
                  <a:avLst/>
                </a:prstGeom>
                <a:ln w="12700">
                  <a:solidFill>
                    <a:srgbClr val="99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5" name="Группа 21"/>
              <p:cNvGrpSpPr/>
              <p:nvPr/>
            </p:nvGrpSpPr>
            <p:grpSpPr>
              <a:xfrm rot="21540000">
                <a:off x="2648581" y="4080874"/>
                <a:ext cx="625477" cy="211462"/>
                <a:chOff x="7156465" y="5932692"/>
                <a:chExt cx="623280" cy="162860"/>
              </a:xfrm>
            </p:grpSpPr>
            <p:cxnSp>
              <p:nvCxnSpPr>
                <p:cNvPr id="176" name="Прямая соединительная линия 175"/>
                <p:cNvCxnSpPr/>
                <p:nvPr/>
              </p:nvCxnSpPr>
              <p:spPr>
                <a:xfrm rot="18480000" flipV="1">
                  <a:off x="7082251" y="6006906"/>
                  <a:ext cx="149416" cy="988"/>
                </a:xfrm>
                <a:prstGeom prst="line">
                  <a:avLst/>
                </a:prstGeom>
                <a:ln w="12700">
                  <a:solidFill>
                    <a:srgbClr val="99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Прямая соединительная линия 176"/>
                <p:cNvCxnSpPr/>
                <p:nvPr/>
              </p:nvCxnSpPr>
              <p:spPr>
                <a:xfrm rot="18480000" flipV="1">
                  <a:off x="7237824" y="6010266"/>
                  <a:ext cx="149416" cy="988"/>
                </a:xfrm>
                <a:prstGeom prst="line">
                  <a:avLst/>
                </a:prstGeom>
                <a:ln w="12700">
                  <a:solidFill>
                    <a:srgbClr val="99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Прямая соединительная линия 177"/>
                <p:cNvCxnSpPr/>
                <p:nvPr/>
              </p:nvCxnSpPr>
              <p:spPr>
                <a:xfrm rot="18480000" flipV="1">
                  <a:off x="7393397" y="6013628"/>
                  <a:ext cx="149416" cy="988"/>
                </a:xfrm>
                <a:prstGeom prst="line">
                  <a:avLst/>
                </a:prstGeom>
                <a:ln w="12700">
                  <a:solidFill>
                    <a:srgbClr val="99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Прямая соединительная линия 178"/>
                <p:cNvCxnSpPr/>
                <p:nvPr/>
              </p:nvCxnSpPr>
              <p:spPr>
                <a:xfrm rot="18480000" flipV="1">
                  <a:off x="7548971" y="6016989"/>
                  <a:ext cx="149416" cy="988"/>
                </a:xfrm>
                <a:prstGeom prst="line">
                  <a:avLst/>
                </a:prstGeom>
                <a:ln w="12700">
                  <a:solidFill>
                    <a:srgbClr val="99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Прямая соединительная линия 179"/>
                <p:cNvCxnSpPr/>
                <p:nvPr/>
              </p:nvCxnSpPr>
              <p:spPr>
                <a:xfrm rot="18480000" flipV="1">
                  <a:off x="7704543" y="6020350"/>
                  <a:ext cx="149416" cy="988"/>
                </a:xfrm>
                <a:prstGeom prst="line">
                  <a:avLst/>
                </a:prstGeom>
                <a:ln w="12700">
                  <a:solidFill>
                    <a:srgbClr val="99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6" name="Группа 155"/>
            <p:cNvGrpSpPr/>
            <p:nvPr/>
          </p:nvGrpSpPr>
          <p:grpSpPr>
            <a:xfrm>
              <a:off x="3793115" y="2778488"/>
              <a:ext cx="789511" cy="207653"/>
              <a:chOff x="2328407" y="4082237"/>
              <a:chExt cx="789511" cy="207653"/>
            </a:xfrm>
          </p:grpSpPr>
          <p:grpSp>
            <p:nvGrpSpPr>
              <p:cNvPr id="157" name="Группа 21"/>
              <p:cNvGrpSpPr/>
              <p:nvPr/>
            </p:nvGrpSpPr>
            <p:grpSpPr>
              <a:xfrm rot="21540000">
                <a:off x="2328407" y="4091520"/>
                <a:ext cx="157112" cy="198370"/>
                <a:chOff x="7623185" y="5942775"/>
                <a:chExt cx="156560" cy="152777"/>
              </a:xfrm>
            </p:grpSpPr>
            <p:cxnSp>
              <p:nvCxnSpPr>
                <p:cNvPr id="163" name="Прямая соединительная линия 162"/>
                <p:cNvCxnSpPr/>
                <p:nvPr/>
              </p:nvCxnSpPr>
              <p:spPr>
                <a:xfrm rot="18480000" flipV="1">
                  <a:off x="7548971" y="6016989"/>
                  <a:ext cx="149416" cy="988"/>
                </a:xfrm>
                <a:prstGeom prst="line">
                  <a:avLst/>
                </a:prstGeom>
                <a:ln w="12700">
                  <a:solidFill>
                    <a:srgbClr val="99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Прямая соединительная линия 163"/>
                <p:cNvCxnSpPr/>
                <p:nvPr/>
              </p:nvCxnSpPr>
              <p:spPr>
                <a:xfrm rot="18480000" flipV="1">
                  <a:off x="7704543" y="6020350"/>
                  <a:ext cx="149416" cy="988"/>
                </a:xfrm>
                <a:prstGeom prst="line">
                  <a:avLst/>
                </a:prstGeom>
                <a:ln w="12700">
                  <a:solidFill>
                    <a:srgbClr val="99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8" name="Группа 21"/>
              <p:cNvGrpSpPr/>
              <p:nvPr/>
            </p:nvGrpSpPr>
            <p:grpSpPr>
              <a:xfrm rot="21540000">
                <a:off x="2648561" y="4082237"/>
                <a:ext cx="469357" cy="207098"/>
                <a:chOff x="7156465" y="5932692"/>
                <a:chExt cx="467708" cy="159499"/>
              </a:xfrm>
            </p:grpSpPr>
            <p:cxnSp>
              <p:nvCxnSpPr>
                <p:cNvPr id="159" name="Прямая соединительная линия 158"/>
                <p:cNvCxnSpPr/>
                <p:nvPr/>
              </p:nvCxnSpPr>
              <p:spPr>
                <a:xfrm rot="18480000" flipV="1">
                  <a:off x="7082251" y="6006906"/>
                  <a:ext cx="149416" cy="988"/>
                </a:xfrm>
                <a:prstGeom prst="line">
                  <a:avLst/>
                </a:prstGeom>
                <a:ln w="12700">
                  <a:solidFill>
                    <a:srgbClr val="99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Прямая соединительная линия 159"/>
                <p:cNvCxnSpPr/>
                <p:nvPr/>
              </p:nvCxnSpPr>
              <p:spPr>
                <a:xfrm rot="18480000" flipV="1">
                  <a:off x="7237824" y="6010266"/>
                  <a:ext cx="149416" cy="988"/>
                </a:xfrm>
                <a:prstGeom prst="line">
                  <a:avLst/>
                </a:prstGeom>
                <a:ln w="12700">
                  <a:solidFill>
                    <a:srgbClr val="99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Прямая соединительная линия 160"/>
                <p:cNvCxnSpPr/>
                <p:nvPr/>
              </p:nvCxnSpPr>
              <p:spPr>
                <a:xfrm rot="18480000" flipV="1">
                  <a:off x="7393397" y="6013628"/>
                  <a:ext cx="149416" cy="988"/>
                </a:xfrm>
                <a:prstGeom prst="line">
                  <a:avLst/>
                </a:prstGeom>
                <a:ln w="12700">
                  <a:solidFill>
                    <a:srgbClr val="99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Прямая соединительная линия 161"/>
                <p:cNvCxnSpPr/>
                <p:nvPr/>
              </p:nvCxnSpPr>
              <p:spPr>
                <a:xfrm rot="18480000" flipV="1">
                  <a:off x="7548971" y="6016989"/>
                  <a:ext cx="149416" cy="988"/>
                </a:xfrm>
                <a:prstGeom prst="line">
                  <a:avLst/>
                </a:prstGeom>
                <a:ln w="12700">
                  <a:solidFill>
                    <a:srgbClr val="99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86" name="Группа 185"/>
          <p:cNvGrpSpPr/>
          <p:nvPr/>
        </p:nvGrpSpPr>
        <p:grpSpPr>
          <a:xfrm rot="120000" flipH="1">
            <a:off x="1023611" y="3017603"/>
            <a:ext cx="884093" cy="180000"/>
            <a:chOff x="5525489" y="2774866"/>
            <a:chExt cx="1256196" cy="223926"/>
          </a:xfrm>
        </p:grpSpPr>
        <p:grpSp>
          <p:nvGrpSpPr>
            <p:cNvPr id="187" name="Группа 21"/>
            <p:cNvGrpSpPr/>
            <p:nvPr/>
          </p:nvGrpSpPr>
          <p:grpSpPr>
            <a:xfrm rot="21540000">
              <a:off x="5525489" y="2774866"/>
              <a:ext cx="625477" cy="211462"/>
              <a:chOff x="7156465" y="5932692"/>
              <a:chExt cx="623280" cy="162860"/>
            </a:xfrm>
          </p:grpSpPr>
          <p:cxnSp>
            <p:nvCxnSpPr>
              <p:cNvPr id="198" name="Прямая соединительная линия 197"/>
              <p:cNvCxnSpPr/>
              <p:nvPr/>
            </p:nvCxnSpPr>
            <p:spPr>
              <a:xfrm rot="18480000" flipV="1">
                <a:off x="7082251" y="6006906"/>
                <a:ext cx="149416" cy="988"/>
              </a:xfrm>
              <a:prstGeom prst="line">
                <a:avLst/>
              </a:prstGeom>
              <a:ln w="12700">
                <a:solidFill>
                  <a:srgbClr val="00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Прямая соединительная линия 198"/>
              <p:cNvCxnSpPr/>
              <p:nvPr/>
            </p:nvCxnSpPr>
            <p:spPr>
              <a:xfrm rot="18480000" flipV="1">
                <a:off x="7237824" y="6010266"/>
                <a:ext cx="149416" cy="988"/>
              </a:xfrm>
              <a:prstGeom prst="line">
                <a:avLst/>
              </a:prstGeom>
              <a:ln w="12700">
                <a:solidFill>
                  <a:srgbClr val="00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Прямая соединительная линия 199"/>
              <p:cNvCxnSpPr/>
              <p:nvPr/>
            </p:nvCxnSpPr>
            <p:spPr>
              <a:xfrm rot="18480000" flipV="1">
                <a:off x="7393397" y="6013628"/>
                <a:ext cx="149416" cy="988"/>
              </a:xfrm>
              <a:prstGeom prst="line">
                <a:avLst/>
              </a:prstGeom>
              <a:ln w="12700">
                <a:solidFill>
                  <a:srgbClr val="00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Прямая соединительная линия 200"/>
              <p:cNvCxnSpPr/>
              <p:nvPr/>
            </p:nvCxnSpPr>
            <p:spPr>
              <a:xfrm rot="18480000" flipV="1">
                <a:off x="7548971" y="6016989"/>
                <a:ext cx="149416" cy="988"/>
              </a:xfrm>
              <a:prstGeom prst="line">
                <a:avLst/>
              </a:prstGeom>
              <a:ln w="12700">
                <a:solidFill>
                  <a:srgbClr val="00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Прямая соединительная линия 201"/>
              <p:cNvCxnSpPr/>
              <p:nvPr/>
            </p:nvCxnSpPr>
            <p:spPr>
              <a:xfrm rot="18480000" flipV="1">
                <a:off x="7704543" y="6020350"/>
                <a:ext cx="149416" cy="988"/>
              </a:xfrm>
              <a:prstGeom prst="line">
                <a:avLst/>
              </a:prstGeom>
              <a:ln w="12700">
                <a:solidFill>
                  <a:srgbClr val="00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9" name="Группа 21"/>
            <p:cNvGrpSpPr/>
            <p:nvPr/>
          </p:nvGrpSpPr>
          <p:grpSpPr>
            <a:xfrm rot="21540000">
              <a:off x="6312329" y="2791693"/>
              <a:ext cx="469356" cy="207099"/>
              <a:chOff x="7312038" y="5936052"/>
              <a:chExt cx="467707" cy="159500"/>
            </a:xfrm>
          </p:grpSpPr>
          <p:cxnSp>
            <p:nvCxnSpPr>
              <p:cNvPr id="194" name="Прямая соединительная линия 193"/>
              <p:cNvCxnSpPr/>
              <p:nvPr/>
            </p:nvCxnSpPr>
            <p:spPr>
              <a:xfrm rot="18480000" flipV="1">
                <a:off x="7237824" y="6010266"/>
                <a:ext cx="149416" cy="988"/>
              </a:xfrm>
              <a:prstGeom prst="line">
                <a:avLst/>
              </a:prstGeom>
              <a:ln w="12700">
                <a:solidFill>
                  <a:srgbClr val="00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Прямая соединительная линия 194"/>
              <p:cNvCxnSpPr/>
              <p:nvPr/>
            </p:nvCxnSpPr>
            <p:spPr>
              <a:xfrm rot="18480000" flipV="1">
                <a:off x="7393397" y="6013628"/>
                <a:ext cx="149416" cy="988"/>
              </a:xfrm>
              <a:prstGeom prst="line">
                <a:avLst/>
              </a:prstGeom>
              <a:ln w="12700">
                <a:solidFill>
                  <a:srgbClr val="00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Прямая соединительная линия 195"/>
              <p:cNvCxnSpPr/>
              <p:nvPr/>
            </p:nvCxnSpPr>
            <p:spPr>
              <a:xfrm rot="18480000" flipV="1">
                <a:off x="7548971" y="6016989"/>
                <a:ext cx="149416" cy="988"/>
              </a:xfrm>
              <a:prstGeom prst="line">
                <a:avLst/>
              </a:prstGeom>
              <a:ln w="12700">
                <a:solidFill>
                  <a:srgbClr val="00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Прямая соединительная линия 196"/>
              <p:cNvCxnSpPr/>
              <p:nvPr/>
            </p:nvCxnSpPr>
            <p:spPr>
              <a:xfrm rot="18480000" flipV="1">
                <a:off x="7704543" y="6020350"/>
                <a:ext cx="149416" cy="988"/>
              </a:xfrm>
              <a:prstGeom prst="line">
                <a:avLst/>
              </a:prstGeom>
              <a:ln w="12700">
                <a:solidFill>
                  <a:srgbClr val="00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6" name="Овал 65"/>
          <p:cNvSpPr/>
          <p:nvPr/>
        </p:nvSpPr>
        <p:spPr>
          <a:xfrm rot="10800000">
            <a:off x="2942659" y="3174060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70" name="Овал 69"/>
          <p:cNvSpPr/>
          <p:nvPr/>
        </p:nvSpPr>
        <p:spPr>
          <a:xfrm rot="10800000">
            <a:off x="1912500" y="3158532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78" name="Овал 77"/>
          <p:cNvSpPr/>
          <p:nvPr/>
        </p:nvSpPr>
        <p:spPr>
          <a:xfrm rot="10800000">
            <a:off x="927806" y="3166438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430303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00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7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17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500"/>
                            </p:stCondLst>
                            <p:childTnLst>
                              <p:par>
                                <p:cTn id="1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17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4" grpId="0"/>
      <p:bldP spid="43" grpId="0"/>
      <p:bldP spid="49" grpId="0"/>
      <p:bldP spid="58" grpId="0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/>
      <p:bldP spid="62" grpId="1"/>
      <p:bldP spid="63" grpId="0"/>
      <p:bldP spid="63" grpId="1"/>
      <p:bldP spid="64" grpId="0"/>
      <p:bldP spid="65" grpId="0"/>
      <p:bldP spid="68" grpId="0"/>
      <p:bldP spid="68" grpId="1"/>
      <p:bldP spid="69" grpId="0"/>
      <p:bldP spid="69" grpId="1"/>
      <p:bldP spid="15" grpId="0"/>
      <p:bldP spid="110" grpId="0"/>
      <p:bldP spid="111" grpId="0"/>
      <p:bldP spid="114" grpId="0"/>
      <p:bldP spid="115" grpId="0"/>
      <p:bldP spid="116" grpId="0"/>
      <p:bldP spid="119" grpId="0"/>
      <p:bldP spid="120" grpId="0"/>
      <p:bldP spid="121" grpId="0"/>
      <p:bldP spid="122" grpId="0"/>
      <p:bldP spid="123" grpId="0"/>
      <p:bldP spid="124" grpId="0"/>
      <p:bldP spid="91" grpId="0"/>
      <p:bldP spid="92" grpId="0"/>
      <p:bldP spid="95" grpId="0" animBg="1"/>
      <p:bldP spid="96" grpId="0" animBg="1"/>
      <p:bldP spid="102" grpId="0"/>
      <p:bldP spid="103" grpId="0"/>
      <p:bldP spid="104" grpId="0"/>
      <p:bldP spid="105" grpId="0" animBg="1"/>
      <p:bldP spid="66" grpId="0" animBg="1"/>
      <p:bldP spid="70" grpId="0" animBg="1"/>
      <p:bldP spid="7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5"/>
              <p:cNvSpPr txBox="1"/>
              <p:nvPr/>
            </p:nvSpPr>
            <p:spPr>
              <a:xfrm>
                <a:off x="5434675" y="3302456"/>
                <a:ext cx="42327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b="0" i="1" smtClean="0">
                          <a:ln>
                            <a:solidFill>
                              <a:srgbClr val="0066FF"/>
                            </a:solidFill>
                          </a:ln>
                          <a:solidFill>
                            <a:srgbClr val="0066FF"/>
                          </a:solidFill>
                          <a:latin typeface="Cambria Math"/>
                          <a:ea typeface="Cambria Math" pitchFamily="18" charset="0"/>
                        </a:rPr>
                        <m:t>1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0066FF"/>
                    </a:solidFill>
                  </a:ln>
                  <a:solidFill>
                    <a:srgbClr val="0066FF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67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4675" y="3302456"/>
                <a:ext cx="423270" cy="43088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Группа 9"/>
          <p:cNvGrpSpPr/>
          <p:nvPr/>
        </p:nvGrpSpPr>
        <p:grpSpPr>
          <a:xfrm>
            <a:off x="3895097" y="2988754"/>
            <a:ext cx="1751213" cy="252000"/>
            <a:chOff x="6276862" y="6093296"/>
            <a:chExt cx="1751213" cy="204872"/>
          </a:xfrm>
        </p:grpSpPr>
        <p:cxnSp>
          <p:nvCxnSpPr>
            <p:cNvPr id="7" name="Соединительная линия уступом 6"/>
            <p:cNvCxnSpPr/>
            <p:nvPr/>
          </p:nvCxnSpPr>
          <p:spPr>
            <a:xfrm flipV="1">
              <a:off x="6276862" y="6093296"/>
              <a:ext cx="540000" cy="204872"/>
            </a:xfrm>
            <a:prstGeom prst="bentConnector3">
              <a:avLst>
                <a:gd name="adj1" fmla="val -1359"/>
              </a:avLst>
            </a:prstGeom>
            <a:ln w="1905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Соединительная линия уступом 228"/>
            <p:cNvCxnSpPr/>
            <p:nvPr/>
          </p:nvCxnSpPr>
          <p:spPr>
            <a:xfrm flipH="1" flipV="1">
              <a:off x="6804075" y="6093296"/>
              <a:ext cx="1224000" cy="204872"/>
            </a:xfrm>
            <a:prstGeom prst="bentConnector3">
              <a:avLst>
                <a:gd name="adj1" fmla="val -1359"/>
              </a:avLst>
            </a:prstGeom>
            <a:ln w="1905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117150" y="172099"/>
                <a:ext cx="6906062" cy="474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20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n>
                                    <a:solidFill>
                                      <a:srgbClr val="C00000"/>
                                    </a:solidFill>
                                  </a:ln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C00000"/>
                                    </a:solidFill>
                                  </a:ln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C00000"/>
                                    </a:solidFill>
                                  </a:ln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ru-RU" sz="2200" b="0" i="1" smtClean="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9(1−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  <m: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&gt;</m:t>
                          </m:r>
                        </m:e>
                      </m:func>
                      <m:func>
                        <m:funcPr>
                          <m:ctrlPr>
                            <a:rPr lang="en-US" sz="2200" i="1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200" b="0" i="1" smtClean="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2200" i="1" smtClean="0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2−</m:t>
                                  </m:r>
                                  <m:r>
                                    <a:rPr lang="en-US" sz="2200" b="0" i="1" smtClean="0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 smtClean="0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en-US" sz="2200" b="0" i="1" smtClean="0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2200" i="1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200" i="1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 i="1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US" sz="2200" i="1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200" b="0" i="1" smtClean="0">
                                      <a:ln>
                                        <a:solidFill>
                                          <a:srgbClr val="002060"/>
                                        </a:solidFill>
                                      </a:ln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+4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ru-RU" sz="2200" i="1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50" y="172099"/>
                <a:ext cx="6906062" cy="474489"/>
              </a:xfrm>
              <a:prstGeom prst="rect">
                <a:avLst/>
              </a:prstGeom>
              <a:blipFill rotWithShape="1">
                <a:blip r:embed="rId4"/>
                <a:stretch>
                  <a:fillRect b="-102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/>
              <p:cNvSpPr txBox="1"/>
              <p:nvPr/>
            </p:nvSpPr>
            <p:spPr>
              <a:xfrm>
                <a:off x="117150" y="1571973"/>
                <a:ext cx="429452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Cambria Math"/>
                          <a:ea typeface="Cambria Math"/>
                        </a:rPr>
                        <m:t>9</m:t>
                      </m:r>
                      <m:d>
                        <m:dPr>
                          <m:ctrlPr>
                            <a:rPr lang="en-US" sz="2200" i="1">
                              <a:ln>
                                <a:solidFill>
                                  <a:srgbClr val="6600CC"/>
                                </a:solidFill>
                              </a:ln>
                              <a:solidFill>
                                <a:srgbClr val="6600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n>
                                <a:solidFill>
                                  <a:srgbClr val="6600CC"/>
                                </a:solidFill>
                              </a:ln>
                              <a:solidFill>
                                <a:srgbClr val="6600CC"/>
                              </a:solidFill>
                              <a:latin typeface="Cambria Math"/>
                            </a:rPr>
                            <m:t>1−</m:t>
                          </m:r>
                          <m:r>
                            <a:rPr lang="en-US" sz="2200" i="1">
                              <a:ln>
                                <a:solidFill>
                                  <a:srgbClr val="6600CC"/>
                                </a:solidFill>
                              </a:ln>
                              <a:solidFill>
                                <a:srgbClr val="6600CC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ru-RU" sz="2200" i="1" smtClean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Cambria Math"/>
                          <a:ea typeface="Cambria Math"/>
                        </a:rPr>
                        <m:t>&gt;</m:t>
                      </m:r>
                      <m:d>
                        <m:dPr>
                          <m:ctrlPr>
                            <a:rPr lang="en-US" sz="2200" i="1">
                              <a:ln>
                                <a:solidFill>
                                  <a:srgbClr val="6600CC"/>
                                </a:solidFill>
                              </a:ln>
                              <a:solidFill>
                                <a:srgbClr val="6600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n>
                                <a:solidFill>
                                  <a:srgbClr val="6600CC"/>
                                </a:solidFill>
                              </a:ln>
                              <a:solidFill>
                                <a:srgbClr val="6600CC"/>
                              </a:solidFill>
                              <a:latin typeface="Cambria Math"/>
                            </a:rPr>
                            <m:t>2−</m:t>
                          </m:r>
                          <m:r>
                            <a:rPr lang="en-US" sz="2200" i="1">
                              <a:ln>
                                <a:solidFill>
                                  <a:srgbClr val="6600CC"/>
                                </a:solidFill>
                              </a:ln>
                              <a:solidFill>
                                <a:srgbClr val="6600CC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d>
                        <m:dPr>
                          <m:ctrlPr>
                            <a:rPr lang="en-US" sz="2200" i="1">
                              <a:ln>
                                <a:solidFill>
                                  <a:srgbClr val="6600CC"/>
                                </a:solidFill>
                              </a:ln>
                              <a:solidFill>
                                <a:srgbClr val="6600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n>
                                <a:solidFill>
                                  <a:srgbClr val="6600CC"/>
                                </a:solidFill>
                              </a:ln>
                              <a:solidFill>
                                <a:srgbClr val="6600CC"/>
                              </a:solidFill>
                              <a:latin typeface="Cambria Math"/>
                            </a:rPr>
                            <m:t>1−</m:t>
                          </m:r>
                          <m:r>
                            <a:rPr lang="en-US" sz="2200" i="1">
                              <a:ln>
                                <a:solidFill>
                                  <a:srgbClr val="6600CC"/>
                                </a:solidFill>
                              </a:ln>
                              <a:solidFill>
                                <a:srgbClr val="6600CC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d>
                        <m:dPr>
                          <m:ctrlPr>
                            <a:rPr lang="en-US" sz="2200" i="1">
                              <a:ln>
                                <a:solidFill>
                                  <a:srgbClr val="6600CC"/>
                                </a:solidFill>
                              </a:ln>
                              <a:solidFill>
                                <a:srgbClr val="6600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n>
                                <a:solidFill>
                                  <a:srgbClr val="6600CC"/>
                                </a:solidFill>
                              </a:ln>
                              <a:solidFill>
                                <a:srgbClr val="6600CC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200" i="1">
                              <a:ln>
                                <a:solidFill>
                                  <a:srgbClr val="6600CC"/>
                                </a:solidFill>
                              </a:ln>
                              <a:solidFill>
                                <a:srgbClr val="6600CC"/>
                              </a:solidFill>
                              <a:latin typeface="Cambria Math"/>
                            </a:rPr>
                            <m:t>+4</m:t>
                          </m:r>
                        </m:e>
                      </m:d>
                      <m:r>
                        <a:rPr lang="ru-RU" sz="2200" i="1" smtClean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2200" i="1" dirty="0">
                  <a:ln>
                    <a:solidFill>
                      <a:srgbClr val="6600CC"/>
                    </a:solidFill>
                  </a:ln>
                  <a:solidFill>
                    <a:srgbClr val="6600CC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19" name="Text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50" y="1571973"/>
                <a:ext cx="4294526" cy="430887"/>
              </a:xfrm>
              <a:prstGeom prst="rect">
                <a:avLst/>
              </a:prstGeom>
              <a:blipFill rotWithShape="1">
                <a:blip r:embed="rId5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Прямоугольник 123"/>
              <p:cNvSpPr/>
              <p:nvPr/>
            </p:nvSpPr>
            <p:spPr>
              <a:xfrm>
                <a:off x="3167844" y="3786421"/>
                <a:ext cx="3020570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20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d>
                        <m:dPr>
                          <m:ctrlPr>
                            <a:rPr lang="en-US" sz="220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ru-RU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−4;−1</m:t>
                          </m:r>
                        </m:e>
                      </m:d>
                      <m:r>
                        <a:rPr lang="en-US" sz="220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∪</m:t>
                      </m:r>
                      <m:d>
                        <m:dPr>
                          <m:ctrlPr>
                            <a:rPr lang="en-US" sz="220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ru-RU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−1;1</m:t>
                          </m:r>
                        </m:e>
                      </m:d>
                    </m:oMath>
                  </m:oMathPara>
                </a14:m>
                <a:endParaRPr lang="ru-RU" sz="2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4" name="Прямоугольник 1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7844" y="3786421"/>
                <a:ext cx="3020570" cy="43088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Группа 15"/>
          <p:cNvGrpSpPr/>
          <p:nvPr/>
        </p:nvGrpSpPr>
        <p:grpSpPr>
          <a:xfrm>
            <a:off x="5057676" y="4509120"/>
            <a:ext cx="3469796" cy="558015"/>
            <a:chOff x="5076056" y="6237312"/>
            <a:chExt cx="3469796" cy="558015"/>
          </a:xfrm>
        </p:grpSpPr>
        <p:sp>
          <p:nvSpPr>
            <p:cNvPr id="126" name="Скругленный прямоугольник 125"/>
            <p:cNvSpPr/>
            <p:nvPr/>
          </p:nvSpPr>
          <p:spPr>
            <a:xfrm>
              <a:off x="5148064" y="6237312"/>
              <a:ext cx="3312368" cy="558015"/>
            </a:xfrm>
            <a:prstGeom prst="roundRect">
              <a:avLst/>
            </a:prstGeom>
            <a:solidFill>
              <a:srgbClr val="FFE8C5"/>
            </a:solidFill>
            <a:ln w="28575">
              <a:solidFill>
                <a:srgbClr val="CC3300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Прямоугольник 124"/>
                <p:cNvSpPr/>
                <p:nvPr/>
              </p:nvSpPr>
              <p:spPr>
                <a:xfrm>
                  <a:off x="5076056" y="6309320"/>
                  <a:ext cx="3469796" cy="430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200" b="0" i="1" smtClean="0">
                            <a:ln>
                              <a:solidFill>
                                <a:srgbClr val="FF0000"/>
                              </a:solidFill>
                            </a:ln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Ответ: </m:t>
                        </m:r>
                        <m:d>
                          <m:dPr>
                            <m:ctrlPr>
                              <a:rPr lang="en-US" sz="2200" i="1" smtClean="0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ru-RU" sz="2200" b="0" i="1" smtClean="0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−4;−1</m:t>
                            </m:r>
                          </m:e>
                        </m:d>
                        <m:r>
                          <a:rPr lang="en-US" sz="2200" i="1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∪</m:t>
                        </m:r>
                        <m:d>
                          <m:dPr>
                            <m:ctrlPr>
                              <a:rPr lang="en-US" sz="2200" i="1" smtClean="0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ru-RU" sz="2200" b="0" i="1" smtClean="0">
                                <a:ln>
                                  <a:solidFill>
                                    <a:srgbClr val="002060"/>
                                  </a:solidFill>
                                </a:ln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−1;1</m:t>
                            </m:r>
                          </m:e>
                        </m:d>
                      </m:oMath>
                    </m:oMathPara>
                  </a14:m>
                  <a:endParaRPr lang="ru-RU" sz="2200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125" name="Прямоугольник 1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6056" y="6309320"/>
                  <a:ext cx="3469796" cy="430887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165520" y="2445280"/>
                <a:ext cx="318234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smtClean="0">
                              <a:ln>
                                <a:solidFill>
                                  <a:srgbClr val="6600CC"/>
                                </a:solidFill>
                              </a:ln>
                              <a:solidFill>
                                <a:srgbClr val="66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n>
                                    <a:solidFill>
                                      <a:srgbClr val="6600CC"/>
                                    </a:solidFill>
                                  </a:ln>
                                  <a:solidFill>
                                    <a:srgbClr val="6600CC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6600CC"/>
                                    </a:solidFill>
                                  </a:ln>
                                  <a:solidFill>
                                    <a:srgbClr val="6600CC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ru-RU" sz="2200" b="0" i="1" smtClean="0">
                                  <a:ln>
                                    <a:solidFill>
                                      <a:srgbClr val="6600CC"/>
                                    </a:solidFill>
                                  </a:ln>
                                  <a:solidFill>
                                    <a:srgbClr val="6600CC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d>
                            <m:dPr>
                              <m:ctrlPr>
                                <a:rPr lang="en-US" sz="2200" b="0" i="1" smtClean="0">
                                  <a:ln>
                                    <a:solidFill>
                                      <a:srgbClr val="6600CC"/>
                                    </a:solidFill>
                                  </a:ln>
                                  <a:solidFill>
                                    <a:srgbClr val="66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n>
                                    <a:solidFill>
                                      <a:srgbClr val="6600CC"/>
                                    </a:solidFill>
                                  </a:ln>
                                  <a:solidFill>
                                    <a:srgbClr val="6600CC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6600CC"/>
                                    </a:solidFill>
                                  </a:ln>
                                  <a:solidFill>
                                    <a:srgbClr val="6600CC"/>
                                  </a:solidFill>
                                  <a:latin typeface="Cambria Math"/>
                                  <a:ea typeface="Cambria Math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n>
                                <a:solidFill>
                                  <a:srgbClr val="6600CC"/>
                                </a:solidFill>
                              </a:ln>
                              <a:solidFill>
                                <a:srgbClr val="66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sz="2200" b="0" i="1" smtClean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ru-RU" sz="2200" i="1" dirty="0">
                  <a:ln>
                    <a:solidFill>
                      <a:srgbClr val="6600CC"/>
                    </a:solidFill>
                  </a:ln>
                  <a:solidFill>
                    <a:srgbClr val="6600CC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20" y="2445280"/>
                <a:ext cx="3182344" cy="430887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9"/>
              <p:cNvSpPr txBox="1"/>
              <p:nvPr/>
            </p:nvSpPr>
            <p:spPr>
              <a:xfrm>
                <a:off x="251520" y="1124744"/>
                <a:ext cx="5832648" cy="474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200" i="1" smtClean="0">
                              <a:ln>
                                <a:solidFill>
                                  <a:srgbClr val="6600CC"/>
                                </a:solidFill>
                              </a:ln>
                              <a:solidFill>
                                <a:srgbClr val="6600CC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200" i="1">
                                  <a:ln>
                                    <a:solidFill>
                                      <a:srgbClr val="6600CC"/>
                                    </a:solidFill>
                                  </a:ln>
                                  <a:solidFill>
                                    <a:srgbClr val="6600CC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 i="1">
                                  <a:ln>
                                    <a:solidFill>
                                      <a:srgbClr val="6600CC"/>
                                    </a:solidFill>
                                  </a:ln>
                                  <a:solidFill>
                                    <a:srgbClr val="6600CC"/>
                                  </a:solidFill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ru-RU" sz="2200" b="0" i="1" smtClean="0">
                                  <a:ln>
                                    <a:solidFill>
                                      <a:srgbClr val="6600CC"/>
                                    </a:solidFill>
                                  </a:ln>
                                  <a:solidFill>
                                    <a:srgbClr val="6600CC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2200" i="1">
                                  <a:ln>
                                    <a:solidFill>
                                      <a:srgbClr val="6600CC"/>
                                    </a:solidFill>
                                  </a:ln>
                                  <a:solidFill>
                                    <a:srgbClr val="6600CC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n>
                                    <a:solidFill>
                                      <a:srgbClr val="6600CC"/>
                                    </a:solidFill>
                                  </a:ln>
                                  <a:solidFill>
                                    <a:srgbClr val="6600CC"/>
                                  </a:solidFill>
                                  <a:latin typeface="Cambria Math"/>
                                </a:rPr>
                                <m:t>9(1−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6600CC"/>
                                    </a:solidFill>
                                  </a:ln>
                                  <a:solidFill>
                                    <a:srgbClr val="6600CC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6600CC"/>
                                    </a:solidFill>
                                  </a:ln>
                                  <a:solidFill>
                                    <a:srgbClr val="6600CC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  <m:r>
                            <a:rPr lang="en-US" sz="2200" i="1">
                              <a:ln>
                                <a:solidFill>
                                  <a:srgbClr val="6600CC"/>
                                </a:solidFill>
                              </a:ln>
                              <a:solidFill>
                                <a:srgbClr val="6600CC"/>
                              </a:solidFill>
                              <a:latin typeface="Cambria Math"/>
                              <a:ea typeface="Cambria Math"/>
                            </a:rPr>
                            <m:t>&gt;</m:t>
                          </m:r>
                        </m:e>
                      </m:func>
                      <m:func>
                        <m:funcPr>
                          <m:ctrlPr>
                            <a:rPr lang="en-US" sz="2200" i="1">
                              <a:ln>
                                <a:solidFill>
                                  <a:srgbClr val="6600CC"/>
                                </a:solidFill>
                              </a:ln>
                              <a:solidFill>
                                <a:srgbClr val="6600CC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200" i="1">
                                  <a:ln>
                                    <a:solidFill>
                                      <a:srgbClr val="6600CC"/>
                                    </a:solidFill>
                                  </a:ln>
                                  <a:solidFill>
                                    <a:srgbClr val="6600CC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 i="1">
                                  <a:ln>
                                    <a:solidFill>
                                      <a:srgbClr val="6600CC"/>
                                    </a:solidFill>
                                  </a:ln>
                                  <a:solidFill>
                                    <a:srgbClr val="6600CC"/>
                                  </a:solidFill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200" b="0" i="1" smtClean="0">
                                  <a:ln>
                                    <a:solidFill>
                                      <a:srgbClr val="6600CC"/>
                                    </a:solidFill>
                                  </a:ln>
                                  <a:solidFill>
                                    <a:srgbClr val="6600CC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2200" i="1">
                                  <a:ln>
                                    <a:solidFill>
                                      <a:srgbClr val="6600CC"/>
                                    </a:solidFill>
                                  </a:ln>
                                  <a:solidFill>
                                    <a:srgbClr val="6600CC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2200" i="1" smtClean="0">
                                      <a:ln>
                                        <a:solidFill>
                                          <a:srgbClr val="6600CC"/>
                                        </a:solidFill>
                                      </a:ln>
                                      <a:solidFill>
                                        <a:srgbClr val="6600CC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n>
                                        <a:solidFill>
                                          <a:srgbClr val="6600CC"/>
                                        </a:solidFill>
                                      </a:ln>
                                      <a:solidFill>
                                        <a:srgbClr val="6600CC"/>
                                      </a:solidFill>
                                      <a:latin typeface="Cambria Math"/>
                                    </a:rPr>
                                    <m:t>2−</m:t>
                                  </m:r>
                                  <m:r>
                                    <a:rPr lang="en-US" sz="2200" b="0" i="1" smtClean="0">
                                      <a:ln>
                                        <a:solidFill>
                                          <a:srgbClr val="6600CC"/>
                                        </a:solidFill>
                                      </a:ln>
                                      <a:solidFill>
                                        <a:srgbClr val="6600CC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 smtClean="0">
                                      <a:ln>
                                        <a:solidFill>
                                          <a:srgbClr val="6600CC"/>
                                        </a:solidFill>
                                      </a:ln>
                                      <a:solidFill>
                                        <a:srgbClr val="6600CC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n>
                                        <a:solidFill>
                                          <a:srgbClr val="6600CC"/>
                                        </a:solidFill>
                                      </a:ln>
                                      <a:solidFill>
                                        <a:srgbClr val="6600CC"/>
                                      </a:solidFill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en-US" sz="2200" b="0" i="1" smtClean="0">
                                      <a:ln>
                                        <a:solidFill>
                                          <a:srgbClr val="6600CC"/>
                                        </a:solidFill>
                                      </a:ln>
                                      <a:solidFill>
                                        <a:srgbClr val="6600CC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n>
                                        <a:solidFill>
                                          <a:srgbClr val="6600CC"/>
                                        </a:solidFill>
                                      </a:ln>
                                      <a:solidFill>
                                        <a:srgbClr val="6600CC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n>
                                        <a:solidFill>
                                          <a:srgbClr val="6600CC"/>
                                        </a:solidFill>
                                      </a:ln>
                                      <a:solidFill>
                                        <a:srgbClr val="6600CC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200" i="1">
                                      <a:ln>
                                        <a:solidFill>
                                          <a:srgbClr val="6600CC"/>
                                        </a:solidFill>
                                      </a:ln>
                                      <a:solidFill>
                                        <a:srgbClr val="6600CC"/>
                                      </a:solidFill>
                                      <a:latin typeface="Cambria Math"/>
                                    </a:rPr>
                                    <m:t>+4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ru-RU" sz="2200" i="1" dirty="0">
                  <a:ln>
                    <a:solidFill>
                      <a:srgbClr val="6600CC"/>
                    </a:solidFill>
                  </a:ln>
                  <a:solidFill>
                    <a:srgbClr val="6600CC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04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24744"/>
                <a:ext cx="5832648" cy="474489"/>
              </a:xfrm>
              <a:prstGeom prst="rect">
                <a:avLst/>
              </a:prstGeom>
              <a:blipFill rotWithShape="1">
                <a:blip r:embed="rId23"/>
                <a:stretch>
                  <a:fillRect l="-627" b="-116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4365622" y="1556792"/>
                <a:ext cx="4386373" cy="474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200" i="1" smtClean="0">
                              <a:ln>
                                <a:solidFill>
                                  <a:srgbClr val="6600CC"/>
                                </a:solidFill>
                              </a:ln>
                              <a:solidFill>
                                <a:srgbClr val="6600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n>
                                <a:solidFill>
                                  <a:srgbClr val="6600CC"/>
                                </a:solidFill>
                              </a:ln>
                              <a:solidFill>
                                <a:srgbClr val="6600CC"/>
                              </a:solidFill>
                              <a:latin typeface="Cambria Math"/>
                            </a:rPr>
                            <m:t>1−</m:t>
                          </m:r>
                          <m:r>
                            <a:rPr lang="en-US" sz="2200" i="1">
                              <a:ln>
                                <a:solidFill>
                                  <a:srgbClr val="6600CC"/>
                                </a:solidFill>
                              </a:ln>
                              <a:solidFill>
                                <a:srgbClr val="6600CC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d>
                        <m:dPr>
                          <m:ctrlPr>
                            <a:rPr lang="en-US" sz="2200" i="1" smtClean="0">
                              <a:ln>
                                <a:solidFill>
                                  <a:srgbClr val="6600CC"/>
                                </a:solidFill>
                              </a:ln>
                              <a:solidFill>
                                <a:srgbClr val="6600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200" i="1">
                              <a:ln>
                                <a:solidFill>
                                  <a:srgbClr val="6600CC"/>
                                </a:solidFill>
                              </a:ln>
                              <a:solidFill>
                                <a:srgbClr val="6600CC"/>
                              </a:solidFill>
                              <a:latin typeface="Cambria Math"/>
                            </a:rPr>
                            <m:t>9−</m:t>
                          </m:r>
                          <m:d>
                            <m:dPr>
                              <m:ctrlPr>
                                <a:rPr lang="en-US" sz="2200" i="1">
                                  <a:ln>
                                    <a:solidFill>
                                      <a:srgbClr val="6600CC"/>
                                    </a:solidFill>
                                  </a:ln>
                                  <a:solidFill>
                                    <a:srgbClr val="6600CC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6600CC"/>
                                    </a:solidFill>
                                  </a:ln>
                                  <a:solidFill>
                                    <a:srgbClr val="6600CC"/>
                                  </a:solidFill>
                                  <a:latin typeface="Cambria Math"/>
                                </a:rPr>
                                <m:t>2−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6600CC"/>
                                    </a:solidFill>
                                  </a:ln>
                                  <a:solidFill>
                                    <a:srgbClr val="6600CC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d>
                            <m:dPr>
                              <m:ctrlPr>
                                <a:rPr lang="en-US" sz="2200" i="1">
                                  <a:ln>
                                    <a:solidFill>
                                      <a:srgbClr val="6600CC"/>
                                    </a:solidFill>
                                  </a:ln>
                                  <a:solidFill>
                                    <a:srgbClr val="6600CC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6600CC"/>
                                    </a:solidFill>
                                  </a:ln>
                                  <a:solidFill>
                                    <a:srgbClr val="6600CC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6600CC"/>
                                    </a:solidFill>
                                  </a:ln>
                                  <a:solidFill>
                                    <a:srgbClr val="6600CC"/>
                                  </a:solidFill>
                                  <a:latin typeface="Cambria Math"/>
                                </a:rPr>
                                <m:t>+4</m:t>
                              </m:r>
                            </m:e>
                          </m:d>
                        </m:e>
                      </m:d>
                      <m:r>
                        <a:rPr lang="en-US" sz="2200" i="1" smtClean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ru-RU" sz="2200" b="0" i="1" smtClean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Cambria Math"/>
                          <a:ea typeface="Cambria Math"/>
                        </a:rPr>
                        <m:t>0</m:t>
                      </m:r>
                      <m:r>
                        <a:rPr lang="ru-RU" sz="2200" i="1" smtClean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2200" i="1" dirty="0">
                  <a:ln>
                    <a:solidFill>
                      <a:srgbClr val="6600CC"/>
                    </a:solidFill>
                  </a:ln>
                  <a:solidFill>
                    <a:srgbClr val="6600CC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5622" y="1556792"/>
                <a:ext cx="4386373" cy="474489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117150" y="2032442"/>
                <a:ext cx="382913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200" i="1" smtClean="0">
                              <a:ln>
                                <a:solidFill>
                                  <a:srgbClr val="6600CC"/>
                                </a:solidFill>
                              </a:ln>
                              <a:solidFill>
                                <a:srgbClr val="6600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n>
                                <a:solidFill>
                                  <a:srgbClr val="6600CC"/>
                                </a:solidFill>
                              </a:ln>
                              <a:solidFill>
                                <a:srgbClr val="6600CC"/>
                              </a:solidFill>
                              <a:latin typeface="Cambria Math"/>
                            </a:rPr>
                            <m:t>1−</m:t>
                          </m:r>
                          <m:r>
                            <a:rPr lang="en-US" sz="2200" i="1">
                              <a:ln>
                                <a:solidFill>
                                  <a:srgbClr val="6600CC"/>
                                </a:solidFill>
                              </a:ln>
                              <a:solidFill>
                                <a:srgbClr val="6600CC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d>
                        <m:dPr>
                          <m:ctrlPr>
                            <a:rPr lang="en-US" sz="2200" i="1" smtClean="0">
                              <a:ln>
                                <a:solidFill>
                                  <a:srgbClr val="6600CC"/>
                                </a:solidFill>
                              </a:ln>
                              <a:solidFill>
                                <a:srgbClr val="6600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200" i="1">
                              <a:ln>
                                <a:solidFill>
                                  <a:srgbClr val="6600CC"/>
                                </a:solidFill>
                              </a:ln>
                              <a:solidFill>
                                <a:srgbClr val="6600CC"/>
                              </a:solidFill>
                              <a:latin typeface="Cambria Math"/>
                              <a:ea typeface="Cambria Math"/>
                            </a:rPr>
                            <m:t>9−8+2</m:t>
                          </m:r>
                          <m:r>
                            <a:rPr lang="en-US" sz="2200" i="1">
                              <a:ln>
                                <a:solidFill>
                                  <a:srgbClr val="6600CC"/>
                                </a:solidFill>
                              </a:ln>
                              <a:solidFill>
                                <a:srgbClr val="6600CC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ru-RU" sz="2200" i="1">
                              <a:ln>
                                <a:solidFill>
                                  <a:srgbClr val="6600CC"/>
                                </a:solidFill>
                              </a:ln>
                              <a:solidFill>
                                <a:srgbClr val="6600CC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200" i="1">
                                  <a:ln>
                                    <a:solidFill>
                                      <a:srgbClr val="6600CC"/>
                                    </a:solidFill>
                                  </a:ln>
                                  <a:solidFill>
                                    <a:srgbClr val="66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6600CC"/>
                                    </a:solidFill>
                                  </a:ln>
                                  <a:solidFill>
                                    <a:srgbClr val="6600CC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200" i="1">
                                  <a:ln>
                                    <a:solidFill>
                                      <a:srgbClr val="6600CC"/>
                                    </a:solidFill>
                                  </a:ln>
                                  <a:solidFill>
                                    <a:srgbClr val="66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200" i="1" smtClean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ru-RU" sz="2200" b="0" i="1" smtClean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Cambria Math"/>
                          <a:ea typeface="Cambria Math"/>
                        </a:rPr>
                        <m:t>0</m:t>
                      </m:r>
                      <m:r>
                        <a:rPr lang="ru-RU" sz="2200" i="1" smtClean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2200" i="1" dirty="0">
                  <a:ln>
                    <a:solidFill>
                      <a:srgbClr val="6600CC"/>
                    </a:solidFill>
                  </a:ln>
                  <a:solidFill>
                    <a:srgbClr val="6600CC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50" y="2032442"/>
                <a:ext cx="3829135" cy="430887"/>
              </a:xfrm>
              <a:prstGeom prst="rect">
                <a:avLst/>
              </a:prstGeom>
              <a:blipFill rotWithShape="1">
                <a:blip r:embed="rId25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3867126" y="2021892"/>
                <a:ext cx="337881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200" i="1" smtClean="0">
                              <a:ln>
                                <a:solidFill>
                                  <a:srgbClr val="6600CC"/>
                                </a:solidFill>
                              </a:ln>
                              <a:solidFill>
                                <a:srgbClr val="6600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n>
                                <a:solidFill>
                                  <a:srgbClr val="6600CC"/>
                                </a:solidFill>
                              </a:ln>
                              <a:solidFill>
                                <a:srgbClr val="6600CC"/>
                              </a:solidFill>
                              <a:latin typeface="Cambria Math"/>
                            </a:rPr>
                            <m:t>1−</m:t>
                          </m:r>
                          <m:r>
                            <a:rPr lang="en-US" sz="2200" i="1">
                              <a:ln>
                                <a:solidFill>
                                  <a:srgbClr val="6600CC"/>
                                </a:solidFill>
                              </a:ln>
                              <a:solidFill>
                                <a:srgbClr val="6600CC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d>
                        <m:dPr>
                          <m:ctrlPr>
                            <a:rPr lang="en-US" sz="2200" i="1" smtClean="0">
                              <a:ln>
                                <a:solidFill>
                                  <a:srgbClr val="6600CC"/>
                                </a:solidFill>
                              </a:ln>
                              <a:solidFill>
                                <a:srgbClr val="6600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200" i="1">
                                  <a:ln>
                                    <a:solidFill>
                                      <a:srgbClr val="6600CC"/>
                                    </a:solidFill>
                                  </a:ln>
                                  <a:solidFill>
                                    <a:srgbClr val="66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n>
                                    <a:solidFill>
                                      <a:srgbClr val="6600CC"/>
                                    </a:solidFill>
                                  </a:ln>
                                  <a:solidFill>
                                    <a:srgbClr val="6600CC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200" i="1">
                                  <a:ln>
                                    <a:solidFill>
                                      <a:srgbClr val="6600CC"/>
                                    </a:solidFill>
                                  </a:ln>
                                  <a:solidFill>
                                    <a:srgbClr val="66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1">
                              <a:ln>
                                <a:solidFill>
                                  <a:srgbClr val="6600CC"/>
                                </a:solidFill>
                              </a:ln>
                              <a:solidFill>
                                <a:srgbClr val="6600CC"/>
                              </a:solidFill>
                              <a:latin typeface="Cambria Math"/>
                              <a:ea typeface="Cambria Math"/>
                            </a:rPr>
                            <m:t>+2</m:t>
                          </m:r>
                          <m:r>
                            <a:rPr lang="en-US" sz="2200" i="1">
                              <a:ln>
                                <a:solidFill>
                                  <a:srgbClr val="6600CC"/>
                                </a:solidFill>
                              </a:ln>
                              <a:solidFill>
                                <a:srgbClr val="6600CC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200" i="1">
                              <a:ln>
                                <a:solidFill>
                                  <a:srgbClr val="6600CC"/>
                                </a:solidFill>
                              </a:ln>
                              <a:solidFill>
                                <a:srgbClr val="6600CC"/>
                              </a:solidFill>
                              <a:latin typeface="Cambria Math"/>
                              <a:ea typeface="Cambria Math"/>
                            </a:rPr>
                            <m:t>+1</m:t>
                          </m:r>
                        </m:e>
                      </m:d>
                      <m:r>
                        <a:rPr lang="en-US" sz="2200" i="1" smtClean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ru-RU" sz="2200" b="0" i="1" smtClean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Cambria Math"/>
                          <a:ea typeface="Cambria Math"/>
                        </a:rPr>
                        <m:t>0</m:t>
                      </m:r>
                      <m:r>
                        <a:rPr lang="ru-RU" sz="2200" i="1" smtClean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2200" i="1" dirty="0">
                  <a:ln>
                    <a:solidFill>
                      <a:srgbClr val="6600CC"/>
                    </a:solidFill>
                  </a:ln>
                  <a:solidFill>
                    <a:srgbClr val="6600CC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126" y="2021892"/>
                <a:ext cx="3378816" cy="430887"/>
              </a:xfrm>
              <a:prstGeom prst="rect">
                <a:avLst/>
              </a:prstGeom>
              <a:blipFill rotWithShape="1">
                <a:blip r:embed="rId26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3" name="Прямая со стрелкой 112"/>
          <p:cNvCxnSpPr/>
          <p:nvPr/>
        </p:nvCxnSpPr>
        <p:spPr>
          <a:xfrm flipV="1">
            <a:off x="3234964" y="3280831"/>
            <a:ext cx="3528000" cy="0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64"/>
          <p:cNvSpPr txBox="1"/>
          <p:nvPr/>
        </p:nvSpPr>
        <p:spPr>
          <a:xfrm>
            <a:off x="6726892" y="3054327"/>
            <a:ext cx="4862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2200" i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Полилиния 117"/>
          <p:cNvSpPr/>
          <p:nvPr/>
        </p:nvSpPr>
        <p:spPr>
          <a:xfrm>
            <a:off x="4515244" y="2969748"/>
            <a:ext cx="1141787" cy="281383"/>
          </a:xfrm>
          <a:custGeom>
            <a:avLst/>
            <a:gdLst>
              <a:gd name="connsiteX0" fmla="*/ 0 w 990600"/>
              <a:gd name="connsiteY0" fmla="*/ 186267 h 186267"/>
              <a:gd name="connsiteX1" fmla="*/ 406400 w 990600"/>
              <a:gd name="connsiteY1" fmla="*/ 21167 h 186267"/>
              <a:gd name="connsiteX2" fmla="*/ 774700 w 990600"/>
              <a:gd name="connsiteY2" fmla="*/ 59267 h 186267"/>
              <a:gd name="connsiteX3" fmla="*/ 990600 w 990600"/>
              <a:gd name="connsiteY3" fmla="*/ 186267 h 186267"/>
              <a:gd name="connsiteX4" fmla="*/ 990600 w 990600"/>
              <a:gd name="connsiteY4" fmla="*/ 186267 h 186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600" h="186267">
                <a:moveTo>
                  <a:pt x="0" y="186267"/>
                </a:moveTo>
                <a:cubicBezTo>
                  <a:pt x="138641" y="114300"/>
                  <a:pt x="277283" y="42334"/>
                  <a:pt x="406400" y="21167"/>
                </a:cubicBezTo>
                <a:cubicBezTo>
                  <a:pt x="535517" y="0"/>
                  <a:pt x="677334" y="31750"/>
                  <a:pt x="774700" y="59267"/>
                </a:cubicBezTo>
                <a:cubicBezTo>
                  <a:pt x="872066" y="86784"/>
                  <a:pt x="990600" y="186267"/>
                  <a:pt x="990600" y="186267"/>
                </a:cubicBezTo>
                <a:lnTo>
                  <a:pt x="990600" y="186267"/>
                </a:lnTo>
              </a:path>
            </a:pathLst>
          </a:custGeom>
          <a:ln w="127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127" name="Полилиния 126"/>
          <p:cNvSpPr/>
          <p:nvPr/>
        </p:nvSpPr>
        <p:spPr>
          <a:xfrm>
            <a:off x="5677292" y="2952767"/>
            <a:ext cx="974661" cy="324000"/>
          </a:xfrm>
          <a:custGeom>
            <a:avLst/>
            <a:gdLst>
              <a:gd name="connsiteX0" fmla="*/ 0 w 673100"/>
              <a:gd name="connsiteY0" fmla="*/ 279400 h 279400"/>
              <a:gd name="connsiteX1" fmla="*/ 215900 w 673100"/>
              <a:gd name="connsiteY1" fmla="*/ 101600 h 279400"/>
              <a:gd name="connsiteX2" fmla="*/ 673100 w 673100"/>
              <a:gd name="connsiteY2" fmla="*/ 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3100" h="279400">
                <a:moveTo>
                  <a:pt x="0" y="279400"/>
                </a:moveTo>
                <a:cubicBezTo>
                  <a:pt x="51858" y="213783"/>
                  <a:pt x="103717" y="148167"/>
                  <a:pt x="215900" y="101600"/>
                </a:cubicBezTo>
                <a:cubicBezTo>
                  <a:pt x="328083" y="55033"/>
                  <a:pt x="500591" y="27516"/>
                  <a:pt x="673100" y="0"/>
                </a:cubicBezTo>
              </a:path>
            </a:pathLst>
          </a:custGeom>
          <a:ln w="127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128" name="Полилиния 127"/>
          <p:cNvSpPr/>
          <p:nvPr/>
        </p:nvSpPr>
        <p:spPr>
          <a:xfrm flipH="1">
            <a:off x="3342516" y="2945770"/>
            <a:ext cx="1172728" cy="324000"/>
          </a:xfrm>
          <a:custGeom>
            <a:avLst/>
            <a:gdLst>
              <a:gd name="connsiteX0" fmla="*/ 0 w 673100"/>
              <a:gd name="connsiteY0" fmla="*/ 279400 h 279400"/>
              <a:gd name="connsiteX1" fmla="*/ 215900 w 673100"/>
              <a:gd name="connsiteY1" fmla="*/ 101600 h 279400"/>
              <a:gd name="connsiteX2" fmla="*/ 673100 w 673100"/>
              <a:gd name="connsiteY2" fmla="*/ 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3100" h="279400">
                <a:moveTo>
                  <a:pt x="0" y="279400"/>
                </a:moveTo>
                <a:cubicBezTo>
                  <a:pt x="51858" y="213783"/>
                  <a:pt x="103717" y="148167"/>
                  <a:pt x="215900" y="101600"/>
                </a:cubicBezTo>
                <a:cubicBezTo>
                  <a:pt x="328083" y="55033"/>
                  <a:pt x="500591" y="27516"/>
                  <a:pt x="673100" y="0"/>
                </a:cubicBezTo>
              </a:path>
            </a:pathLst>
          </a:custGeom>
          <a:ln w="127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129" name="TextBox 70"/>
          <p:cNvSpPr txBox="1"/>
          <p:nvPr/>
        </p:nvSpPr>
        <p:spPr>
          <a:xfrm>
            <a:off x="6327790" y="2915987"/>
            <a:ext cx="324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rgbClr val="003399"/>
                </a:solidFill>
              </a:rPr>
              <a:t>+</a:t>
            </a:r>
            <a:endParaRPr lang="ru-RU" sz="2000" b="1" dirty="0">
              <a:solidFill>
                <a:srgbClr val="003399"/>
              </a:solidFill>
            </a:endParaRPr>
          </a:p>
        </p:txBody>
      </p:sp>
      <p:sp>
        <p:nvSpPr>
          <p:cNvPr id="130" name="TextBox 71"/>
          <p:cNvSpPr txBox="1"/>
          <p:nvPr/>
        </p:nvSpPr>
        <p:spPr>
          <a:xfrm>
            <a:off x="5057676" y="2922338"/>
            <a:ext cx="324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rgbClr val="003399"/>
                </a:solidFill>
              </a:rPr>
              <a:t>–</a:t>
            </a:r>
            <a:endParaRPr lang="ru-RU" sz="2000" b="1" dirty="0">
              <a:solidFill>
                <a:srgbClr val="00339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65"/>
              <p:cNvSpPr txBox="1"/>
              <p:nvPr/>
            </p:nvSpPr>
            <p:spPr>
              <a:xfrm>
                <a:off x="5434675" y="3287132"/>
                <a:ext cx="42327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b="0" i="1" smtClean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Cambria Math"/>
                          <a:ea typeface="Cambria Math" pitchFamily="18" charset="0"/>
                        </a:rPr>
                        <m:t>1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6600CC"/>
                    </a:solidFill>
                  </a:ln>
                  <a:solidFill>
                    <a:srgbClr val="6600CC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31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4675" y="3287132"/>
                <a:ext cx="423270" cy="430887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74"/>
              <p:cNvSpPr txBox="1"/>
              <p:nvPr/>
            </p:nvSpPr>
            <p:spPr>
              <a:xfrm>
                <a:off x="3572666" y="3273604"/>
                <a:ext cx="56728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200" b="0" dirty="0" smtClean="0">
                    <a:ln>
                      <a:solidFill>
                        <a:srgbClr val="0066FF"/>
                      </a:solidFill>
                    </a:ln>
                    <a:solidFill>
                      <a:srgbClr val="0066FF"/>
                    </a:solidFill>
                    <a:ea typeface="Cambria Math" pitchFamily="18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n>
                          <a:solidFill>
                            <a:srgbClr val="0066FF"/>
                          </a:solidFill>
                        </a:ln>
                        <a:solidFill>
                          <a:srgbClr val="0066FF"/>
                        </a:solidFill>
                        <a:latin typeface="Cambria Math"/>
                        <a:ea typeface="Cambria Math" pitchFamily="18" charset="0"/>
                      </a:rPr>
                      <m:t>4</m:t>
                    </m:r>
                  </m:oMath>
                </a14:m>
                <a:endParaRPr lang="ru-RU" sz="2200" dirty="0">
                  <a:ln>
                    <a:solidFill>
                      <a:srgbClr val="0066FF"/>
                    </a:solidFill>
                  </a:ln>
                  <a:solidFill>
                    <a:srgbClr val="0066FF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32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2666" y="3273604"/>
                <a:ext cx="567286" cy="430887"/>
              </a:xfrm>
              <a:prstGeom prst="rect">
                <a:avLst/>
              </a:prstGeom>
              <a:blipFill rotWithShape="1">
                <a:blip r:embed="rId28"/>
                <a:stretch>
                  <a:fillRect l="-12903" t="-8451" b="-267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" name="Овал 132"/>
          <p:cNvSpPr/>
          <p:nvPr/>
        </p:nvSpPr>
        <p:spPr>
          <a:xfrm rot="10800000">
            <a:off x="5603032" y="3240754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134" name="TextBox 72"/>
          <p:cNvSpPr txBox="1"/>
          <p:nvPr/>
        </p:nvSpPr>
        <p:spPr>
          <a:xfrm>
            <a:off x="3665488" y="2929354"/>
            <a:ext cx="324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rgbClr val="003399"/>
                </a:solidFill>
              </a:rPr>
              <a:t>–</a:t>
            </a:r>
            <a:endParaRPr lang="ru-RU" sz="2000" b="1" dirty="0">
              <a:solidFill>
                <a:srgbClr val="00339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74"/>
              <p:cNvSpPr txBox="1"/>
              <p:nvPr/>
            </p:nvSpPr>
            <p:spPr>
              <a:xfrm>
                <a:off x="4278620" y="3272443"/>
                <a:ext cx="56728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200" i="1" dirty="0" smtClean="0">
                    <a:ln>
                      <a:solidFill>
                        <a:srgbClr val="6600CC"/>
                      </a:solidFill>
                    </a:ln>
                    <a:solidFill>
                      <a:srgbClr val="6600CC"/>
                    </a:solidFill>
                    <a:latin typeface="Cambria Math" pitchFamily="18" charset="0"/>
                    <a:ea typeface="Cambria Math" pitchFamily="18" charset="0"/>
                  </a:rPr>
                  <a:t>-</a:t>
                </a:r>
                <a14:m>
                  <m:oMath xmlns:m="http://schemas.openxmlformats.org/officeDocument/2006/math">
                    <m:r>
                      <a:rPr lang="ru-RU" sz="2200" b="0" i="1" smtClean="0">
                        <a:ln>
                          <a:solidFill>
                            <a:srgbClr val="6600CC"/>
                          </a:solidFill>
                        </a:ln>
                        <a:solidFill>
                          <a:srgbClr val="6600CC"/>
                        </a:solidFill>
                        <a:latin typeface="Cambria Math"/>
                        <a:ea typeface="Cambria Math" pitchFamily="18" charset="0"/>
                      </a:rPr>
                      <m:t>1</m:t>
                    </m:r>
                  </m:oMath>
                </a14:m>
                <a:endParaRPr lang="ru-RU" sz="2200" dirty="0">
                  <a:ln>
                    <a:solidFill>
                      <a:srgbClr val="6600CC"/>
                    </a:solidFill>
                  </a:ln>
                  <a:solidFill>
                    <a:srgbClr val="6600CC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3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8620" y="3272443"/>
                <a:ext cx="567286" cy="430887"/>
              </a:xfrm>
              <a:prstGeom prst="rect">
                <a:avLst/>
              </a:prstGeom>
              <a:blipFill rotWithShape="1">
                <a:blip r:embed="rId29"/>
                <a:stretch>
                  <a:fillRect l="-13978" t="-8451" b="-267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6" name="Овал 135"/>
          <p:cNvSpPr/>
          <p:nvPr/>
        </p:nvSpPr>
        <p:spPr>
          <a:xfrm rot="10800000">
            <a:off x="4491167" y="3225226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137" name="Овал 136"/>
          <p:cNvSpPr/>
          <p:nvPr/>
        </p:nvSpPr>
        <p:spPr>
          <a:xfrm rot="10800000">
            <a:off x="3829441" y="3233132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138" name="Прямоугольник 137"/>
          <p:cNvSpPr/>
          <p:nvPr/>
        </p:nvSpPr>
        <p:spPr>
          <a:xfrm>
            <a:off x="4422636" y="3148953"/>
            <a:ext cx="313681" cy="52046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3213494" y="3302413"/>
            <a:ext cx="2438520" cy="180000"/>
            <a:chOff x="3793115" y="2774866"/>
            <a:chExt cx="3464862" cy="223926"/>
          </a:xfrm>
        </p:grpSpPr>
        <p:grpSp>
          <p:nvGrpSpPr>
            <p:cNvPr id="175" name="Группа 174"/>
            <p:cNvGrpSpPr/>
            <p:nvPr/>
          </p:nvGrpSpPr>
          <p:grpSpPr>
            <a:xfrm>
              <a:off x="4736865" y="2774866"/>
              <a:ext cx="1414101" cy="213102"/>
              <a:chOff x="1859957" y="4080874"/>
              <a:chExt cx="1414101" cy="213102"/>
            </a:xfrm>
          </p:grpSpPr>
          <p:grpSp>
            <p:nvGrpSpPr>
              <p:cNvPr id="176" name="Группа 21"/>
              <p:cNvGrpSpPr/>
              <p:nvPr/>
            </p:nvGrpSpPr>
            <p:grpSpPr>
              <a:xfrm rot="21540000">
                <a:off x="1859957" y="4082514"/>
                <a:ext cx="625477" cy="211462"/>
                <a:chOff x="7156465" y="5932692"/>
                <a:chExt cx="623280" cy="162860"/>
              </a:xfrm>
            </p:grpSpPr>
            <p:cxnSp>
              <p:nvCxnSpPr>
                <p:cNvPr id="183" name="Прямая соединительная линия 182"/>
                <p:cNvCxnSpPr/>
                <p:nvPr/>
              </p:nvCxnSpPr>
              <p:spPr>
                <a:xfrm rot="18480000" flipV="1">
                  <a:off x="7082251" y="6006906"/>
                  <a:ext cx="149416" cy="988"/>
                </a:xfrm>
                <a:prstGeom prst="line">
                  <a:avLst/>
                </a:prstGeom>
                <a:ln w="12700">
                  <a:solidFill>
                    <a:srgbClr val="66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Прямая соединительная линия 183"/>
                <p:cNvCxnSpPr/>
                <p:nvPr/>
              </p:nvCxnSpPr>
              <p:spPr>
                <a:xfrm rot="18480000" flipV="1">
                  <a:off x="7237824" y="6010266"/>
                  <a:ext cx="149416" cy="988"/>
                </a:xfrm>
                <a:prstGeom prst="line">
                  <a:avLst/>
                </a:prstGeom>
                <a:ln w="12700">
                  <a:solidFill>
                    <a:srgbClr val="66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Прямая соединительная линия 184"/>
                <p:cNvCxnSpPr/>
                <p:nvPr/>
              </p:nvCxnSpPr>
              <p:spPr>
                <a:xfrm rot="18480000" flipV="1">
                  <a:off x="7393397" y="6013628"/>
                  <a:ext cx="149416" cy="988"/>
                </a:xfrm>
                <a:prstGeom prst="line">
                  <a:avLst/>
                </a:prstGeom>
                <a:ln w="12700">
                  <a:solidFill>
                    <a:srgbClr val="66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Прямая соединительная линия 185"/>
                <p:cNvCxnSpPr/>
                <p:nvPr/>
              </p:nvCxnSpPr>
              <p:spPr>
                <a:xfrm rot="18480000" flipV="1">
                  <a:off x="7548971" y="6016989"/>
                  <a:ext cx="149416" cy="988"/>
                </a:xfrm>
                <a:prstGeom prst="line">
                  <a:avLst/>
                </a:prstGeom>
                <a:ln w="12700">
                  <a:solidFill>
                    <a:srgbClr val="66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Прямая соединительная линия 186"/>
                <p:cNvCxnSpPr/>
                <p:nvPr/>
              </p:nvCxnSpPr>
              <p:spPr>
                <a:xfrm rot="18480000" flipV="1">
                  <a:off x="7704543" y="6020350"/>
                  <a:ext cx="149416" cy="988"/>
                </a:xfrm>
                <a:prstGeom prst="line">
                  <a:avLst/>
                </a:prstGeom>
                <a:ln w="12700">
                  <a:solidFill>
                    <a:srgbClr val="66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7" name="Группа 21"/>
              <p:cNvGrpSpPr/>
              <p:nvPr/>
            </p:nvGrpSpPr>
            <p:grpSpPr>
              <a:xfrm rot="21540000">
                <a:off x="2648581" y="4080874"/>
                <a:ext cx="625477" cy="211462"/>
                <a:chOff x="7156465" y="5932692"/>
                <a:chExt cx="623280" cy="162860"/>
              </a:xfrm>
            </p:grpSpPr>
            <p:cxnSp>
              <p:nvCxnSpPr>
                <p:cNvPr id="178" name="Прямая соединительная линия 177"/>
                <p:cNvCxnSpPr/>
                <p:nvPr/>
              </p:nvCxnSpPr>
              <p:spPr>
                <a:xfrm rot="18480000" flipV="1">
                  <a:off x="7082251" y="6006906"/>
                  <a:ext cx="149416" cy="988"/>
                </a:xfrm>
                <a:prstGeom prst="line">
                  <a:avLst/>
                </a:prstGeom>
                <a:ln w="12700">
                  <a:solidFill>
                    <a:srgbClr val="66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Прямая соединительная линия 178"/>
                <p:cNvCxnSpPr/>
                <p:nvPr/>
              </p:nvCxnSpPr>
              <p:spPr>
                <a:xfrm rot="18480000" flipV="1">
                  <a:off x="7237824" y="6010266"/>
                  <a:ext cx="149416" cy="988"/>
                </a:xfrm>
                <a:prstGeom prst="line">
                  <a:avLst/>
                </a:prstGeom>
                <a:ln w="12700">
                  <a:solidFill>
                    <a:srgbClr val="66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Прямая соединительная линия 179"/>
                <p:cNvCxnSpPr/>
                <p:nvPr/>
              </p:nvCxnSpPr>
              <p:spPr>
                <a:xfrm rot="18480000" flipV="1">
                  <a:off x="7393397" y="6013628"/>
                  <a:ext cx="149416" cy="988"/>
                </a:xfrm>
                <a:prstGeom prst="line">
                  <a:avLst/>
                </a:prstGeom>
                <a:ln w="12700">
                  <a:solidFill>
                    <a:srgbClr val="66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Прямая соединительная линия 180"/>
                <p:cNvCxnSpPr/>
                <p:nvPr/>
              </p:nvCxnSpPr>
              <p:spPr>
                <a:xfrm rot="18480000" flipV="1">
                  <a:off x="7548971" y="6016989"/>
                  <a:ext cx="149416" cy="988"/>
                </a:xfrm>
                <a:prstGeom prst="line">
                  <a:avLst/>
                </a:prstGeom>
                <a:ln w="12700">
                  <a:solidFill>
                    <a:srgbClr val="66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Прямая соединительная линия 181"/>
                <p:cNvCxnSpPr/>
                <p:nvPr/>
              </p:nvCxnSpPr>
              <p:spPr>
                <a:xfrm rot="18480000" flipV="1">
                  <a:off x="7704543" y="6020350"/>
                  <a:ext cx="149416" cy="988"/>
                </a:xfrm>
                <a:prstGeom prst="line">
                  <a:avLst/>
                </a:prstGeom>
                <a:ln w="12700">
                  <a:solidFill>
                    <a:srgbClr val="66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1" name="Группа 200"/>
            <p:cNvGrpSpPr/>
            <p:nvPr/>
          </p:nvGrpSpPr>
          <p:grpSpPr>
            <a:xfrm>
              <a:off x="6312329" y="2789791"/>
              <a:ext cx="945648" cy="209001"/>
              <a:chOff x="2016110" y="4083601"/>
              <a:chExt cx="945648" cy="209001"/>
            </a:xfrm>
          </p:grpSpPr>
          <p:grpSp>
            <p:nvGrpSpPr>
              <p:cNvPr id="202" name="Группа 21"/>
              <p:cNvGrpSpPr/>
              <p:nvPr/>
            </p:nvGrpSpPr>
            <p:grpSpPr>
              <a:xfrm rot="21540000">
                <a:off x="2016110" y="4085503"/>
                <a:ext cx="469356" cy="207099"/>
                <a:chOff x="7312038" y="5936052"/>
                <a:chExt cx="467707" cy="159500"/>
              </a:xfrm>
            </p:grpSpPr>
            <p:cxnSp>
              <p:nvCxnSpPr>
                <p:cNvPr id="210" name="Прямая соединительная линия 209"/>
                <p:cNvCxnSpPr/>
                <p:nvPr/>
              </p:nvCxnSpPr>
              <p:spPr>
                <a:xfrm rot="18480000" flipV="1">
                  <a:off x="7237824" y="6010266"/>
                  <a:ext cx="149416" cy="988"/>
                </a:xfrm>
                <a:prstGeom prst="line">
                  <a:avLst/>
                </a:prstGeom>
                <a:ln w="12700">
                  <a:solidFill>
                    <a:srgbClr val="66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Прямая соединительная линия 210"/>
                <p:cNvCxnSpPr/>
                <p:nvPr/>
              </p:nvCxnSpPr>
              <p:spPr>
                <a:xfrm rot="18480000" flipV="1">
                  <a:off x="7393397" y="6013628"/>
                  <a:ext cx="149416" cy="988"/>
                </a:xfrm>
                <a:prstGeom prst="line">
                  <a:avLst/>
                </a:prstGeom>
                <a:ln w="12700">
                  <a:solidFill>
                    <a:srgbClr val="66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Прямая соединительная линия 211"/>
                <p:cNvCxnSpPr/>
                <p:nvPr/>
              </p:nvCxnSpPr>
              <p:spPr>
                <a:xfrm rot="18480000" flipV="1">
                  <a:off x="7548971" y="6016989"/>
                  <a:ext cx="149416" cy="988"/>
                </a:xfrm>
                <a:prstGeom prst="line">
                  <a:avLst/>
                </a:prstGeom>
                <a:ln w="12700">
                  <a:solidFill>
                    <a:srgbClr val="66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Прямая соединительная линия 212"/>
                <p:cNvCxnSpPr/>
                <p:nvPr/>
              </p:nvCxnSpPr>
              <p:spPr>
                <a:xfrm rot="18480000" flipV="1">
                  <a:off x="7704543" y="6020350"/>
                  <a:ext cx="149416" cy="988"/>
                </a:xfrm>
                <a:prstGeom prst="line">
                  <a:avLst/>
                </a:prstGeom>
                <a:ln w="12700">
                  <a:solidFill>
                    <a:srgbClr val="66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3" name="Группа 21"/>
              <p:cNvGrpSpPr/>
              <p:nvPr/>
            </p:nvGrpSpPr>
            <p:grpSpPr>
              <a:xfrm rot="21540000">
                <a:off x="2648524" y="4083601"/>
                <a:ext cx="313234" cy="202734"/>
                <a:chOff x="7156465" y="5932692"/>
                <a:chExt cx="312134" cy="156138"/>
              </a:xfrm>
            </p:grpSpPr>
            <p:cxnSp>
              <p:nvCxnSpPr>
                <p:cNvPr id="204" name="Прямая соединительная линия 203"/>
                <p:cNvCxnSpPr/>
                <p:nvPr/>
              </p:nvCxnSpPr>
              <p:spPr>
                <a:xfrm rot="18480000" flipV="1">
                  <a:off x="7082251" y="6006906"/>
                  <a:ext cx="149416" cy="988"/>
                </a:xfrm>
                <a:prstGeom prst="line">
                  <a:avLst/>
                </a:prstGeom>
                <a:ln w="12700">
                  <a:solidFill>
                    <a:srgbClr val="66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Прямая соединительная линия 204"/>
                <p:cNvCxnSpPr/>
                <p:nvPr/>
              </p:nvCxnSpPr>
              <p:spPr>
                <a:xfrm rot="18480000" flipV="1">
                  <a:off x="7237824" y="6010266"/>
                  <a:ext cx="149416" cy="988"/>
                </a:xfrm>
                <a:prstGeom prst="line">
                  <a:avLst/>
                </a:prstGeom>
                <a:ln w="12700">
                  <a:solidFill>
                    <a:srgbClr val="66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Прямая соединительная линия 205"/>
                <p:cNvCxnSpPr/>
                <p:nvPr/>
              </p:nvCxnSpPr>
              <p:spPr>
                <a:xfrm rot="18480000" flipV="1">
                  <a:off x="7393397" y="6013628"/>
                  <a:ext cx="149416" cy="988"/>
                </a:xfrm>
                <a:prstGeom prst="line">
                  <a:avLst/>
                </a:prstGeom>
                <a:ln w="12700">
                  <a:solidFill>
                    <a:srgbClr val="66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4" name="Группа 213"/>
            <p:cNvGrpSpPr/>
            <p:nvPr/>
          </p:nvGrpSpPr>
          <p:grpSpPr>
            <a:xfrm>
              <a:off x="3793115" y="2778488"/>
              <a:ext cx="789511" cy="207653"/>
              <a:chOff x="2328407" y="4082237"/>
              <a:chExt cx="789511" cy="207653"/>
            </a:xfrm>
          </p:grpSpPr>
          <p:grpSp>
            <p:nvGrpSpPr>
              <p:cNvPr id="215" name="Группа 21"/>
              <p:cNvGrpSpPr/>
              <p:nvPr/>
            </p:nvGrpSpPr>
            <p:grpSpPr>
              <a:xfrm rot="21540000">
                <a:off x="2328407" y="4091520"/>
                <a:ext cx="157112" cy="198370"/>
                <a:chOff x="7623185" y="5942775"/>
                <a:chExt cx="156560" cy="152777"/>
              </a:xfrm>
            </p:grpSpPr>
            <p:cxnSp>
              <p:nvCxnSpPr>
                <p:cNvPr id="225" name="Прямая соединительная линия 224"/>
                <p:cNvCxnSpPr/>
                <p:nvPr/>
              </p:nvCxnSpPr>
              <p:spPr>
                <a:xfrm rot="18480000" flipV="1">
                  <a:off x="7548971" y="6016989"/>
                  <a:ext cx="149416" cy="988"/>
                </a:xfrm>
                <a:prstGeom prst="line">
                  <a:avLst/>
                </a:prstGeom>
                <a:ln w="12700">
                  <a:solidFill>
                    <a:srgbClr val="66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Прямая соединительная линия 225"/>
                <p:cNvCxnSpPr/>
                <p:nvPr/>
              </p:nvCxnSpPr>
              <p:spPr>
                <a:xfrm rot="18480000" flipV="1">
                  <a:off x="7704543" y="6020350"/>
                  <a:ext cx="149416" cy="988"/>
                </a:xfrm>
                <a:prstGeom prst="line">
                  <a:avLst/>
                </a:prstGeom>
                <a:ln w="12700">
                  <a:solidFill>
                    <a:srgbClr val="66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6" name="Группа 21"/>
              <p:cNvGrpSpPr/>
              <p:nvPr/>
            </p:nvGrpSpPr>
            <p:grpSpPr>
              <a:xfrm rot="21540000">
                <a:off x="2648561" y="4082237"/>
                <a:ext cx="469357" cy="207098"/>
                <a:chOff x="7156465" y="5932692"/>
                <a:chExt cx="467708" cy="159499"/>
              </a:xfrm>
            </p:grpSpPr>
            <p:cxnSp>
              <p:nvCxnSpPr>
                <p:cNvPr id="217" name="Прямая соединительная линия 216"/>
                <p:cNvCxnSpPr/>
                <p:nvPr/>
              </p:nvCxnSpPr>
              <p:spPr>
                <a:xfrm rot="18480000" flipV="1">
                  <a:off x="7082251" y="6006906"/>
                  <a:ext cx="149416" cy="988"/>
                </a:xfrm>
                <a:prstGeom prst="line">
                  <a:avLst/>
                </a:prstGeom>
                <a:ln w="12700">
                  <a:solidFill>
                    <a:srgbClr val="66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Прямая соединительная линия 217"/>
                <p:cNvCxnSpPr/>
                <p:nvPr/>
              </p:nvCxnSpPr>
              <p:spPr>
                <a:xfrm rot="18480000" flipV="1">
                  <a:off x="7237824" y="6010266"/>
                  <a:ext cx="149416" cy="988"/>
                </a:xfrm>
                <a:prstGeom prst="line">
                  <a:avLst/>
                </a:prstGeom>
                <a:ln w="12700">
                  <a:solidFill>
                    <a:srgbClr val="66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Прямая соединительная линия 218"/>
                <p:cNvCxnSpPr/>
                <p:nvPr/>
              </p:nvCxnSpPr>
              <p:spPr>
                <a:xfrm rot="18480000" flipV="1">
                  <a:off x="7393397" y="6013628"/>
                  <a:ext cx="149416" cy="988"/>
                </a:xfrm>
                <a:prstGeom prst="line">
                  <a:avLst/>
                </a:prstGeom>
                <a:ln w="12700">
                  <a:solidFill>
                    <a:srgbClr val="66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Прямая соединительная линия 219"/>
                <p:cNvCxnSpPr/>
                <p:nvPr/>
              </p:nvCxnSpPr>
              <p:spPr>
                <a:xfrm rot="18480000" flipV="1">
                  <a:off x="7548971" y="6016989"/>
                  <a:ext cx="149416" cy="988"/>
                </a:xfrm>
                <a:prstGeom prst="line">
                  <a:avLst/>
                </a:prstGeom>
                <a:ln w="12700">
                  <a:solidFill>
                    <a:srgbClr val="66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30" name="Прямоугольник 229"/>
          <p:cNvSpPr/>
          <p:nvPr/>
        </p:nvSpPr>
        <p:spPr>
          <a:xfrm rot="10800000">
            <a:off x="151653" y="152639"/>
            <a:ext cx="6806257" cy="504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1" name="Прямоугольник 230"/>
              <p:cNvSpPr/>
              <p:nvPr/>
            </p:nvSpPr>
            <p:spPr>
              <a:xfrm>
                <a:off x="2857263" y="693857"/>
                <a:ext cx="204132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i="1" u="sng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ru-RU" sz="2200" b="0" i="1" u="sng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−ой способ.</m:t>
                      </m:r>
                    </m:oMath>
                  </m:oMathPara>
                </a14:m>
                <a:endParaRPr lang="ru-RU" sz="2200" u="sng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1" name="Прямоугольник 2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263" y="693857"/>
                <a:ext cx="2041328" cy="430887"/>
              </a:xfrm>
              <a:prstGeom prst="rect">
                <a:avLst/>
              </a:prstGeom>
              <a:blipFill rotWithShape="1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2" name="TextBox 231"/>
              <p:cNvSpPr txBox="1"/>
              <p:nvPr/>
            </p:nvSpPr>
            <p:spPr>
              <a:xfrm>
                <a:off x="212705" y="2924944"/>
                <a:ext cx="2775119" cy="7047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20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200" i="1" smtClean="0">
                                  <a:ln>
                                    <a:solidFill>
                                      <a:srgbClr val="002060"/>
                                    </a:solidFill>
                                  </a:ln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200" b="0" i="1" smtClean="0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  <m:t>−4</m:t>
                              </m:r>
                              <m:r>
                                <a:rPr lang="ru-RU" sz="2200" i="1" smtClean="0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Cambria Math"/>
                                </a:rPr>
                                <m:t>&lt;</m:t>
                              </m:r>
                              <m:r>
                                <a:rPr lang="en-US" sz="2200" i="1" smtClean="0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200" i="1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Cambria Math"/>
                                </a:rPr>
                                <m:t>&lt;</m:t>
                              </m:r>
                              <m:r>
                                <a:rPr lang="en-US" sz="2200" b="0" i="1" smtClean="0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  <m:r>
                                <a:rPr lang="ru-RU" sz="2200" b="0" i="1" smtClean="0">
                                  <a:ln>
                                    <a:solidFill>
                                      <a:srgbClr val="0066FF"/>
                                    </a:solidFill>
                                  </a:ln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Cambria Math"/>
                                </a:rPr>
                                <m:t>                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200" i="1" smtClean="0">
                                      <a:ln>
                                        <a:solidFill>
                                          <a:srgbClr val="6600CC"/>
                                        </a:solidFill>
                                      </a:ln>
                                      <a:solidFill>
                                        <a:srgbClr val="66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200" i="1">
                                          <a:ln>
                                            <a:solidFill>
                                              <a:srgbClr val="6600CC"/>
                                            </a:solidFill>
                                          </a:ln>
                                          <a:solidFill>
                                            <a:srgbClr val="6600CC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rgbClr val="6600CC"/>
                                            </a:solidFill>
                                          </a:ln>
                                          <a:solidFill>
                                            <a:srgbClr val="6600CC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ru-RU" sz="2200" i="1">
                                          <a:ln>
                                            <a:solidFill>
                                              <a:srgbClr val="6600CC"/>
                                            </a:solidFill>
                                          </a:ln>
                                          <a:solidFill>
                                            <a:srgbClr val="6600CC"/>
                                          </a:solidFill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en-US" sz="2200" i="1">
                                          <a:ln>
                                            <a:solidFill>
                                              <a:srgbClr val="6600CC"/>
                                            </a:solidFill>
                                          </a:ln>
                                          <a:solidFill>
                                            <a:srgbClr val="6600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rgbClr val="6600CC"/>
                                            </a:solidFill>
                                          </a:ln>
                                          <a:solidFill>
                                            <a:srgbClr val="6600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2200" i="1">
                                          <a:ln>
                                            <a:solidFill>
                                              <a:srgbClr val="6600CC"/>
                                            </a:solidFill>
                                          </a:ln>
                                          <a:solidFill>
                                            <a:srgbClr val="6600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200" i="1">
                                      <a:ln>
                                        <a:solidFill>
                                          <a:srgbClr val="6600CC"/>
                                        </a:solidFill>
                                      </a:ln>
                                      <a:solidFill>
                                        <a:srgbClr val="66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200" i="1">
                                  <a:ln>
                                    <a:solidFill>
                                      <a:srgbClr val="6600CC"/>
                                    </a:solidFill>
                                  </a:ln>
                                  <a:solidFill>
                                    <a:srgbClr val="6600CC"/>
                                  </a:solidFill>
                                  <a:latin typeface="Cambria Math"/>
                                  <a:ea typeface="Cambria Math"/>
                                </a:rPr>
                                <m:t>&lt;0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32" name="TextBox 2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705" y="2924944"/>
                <a:ext cx="2775119" cy="704745"/>
              </a:xfrm>
              <a:prstGeom prst="rect">
                <a:avLst/>
              </a:prstGeom>
              <a:blipFill rotWithShape="1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261513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7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indefinit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66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0" dur="indefinit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000"/>
                            </p:stCondLst>
                            <p:childTnLst>
                              <p:par>
                                <p:cTn id="1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119" grpId="0"/>
      <p:bldP spid="124" grpId="0"/>
      <p:bldP spid="92" grpId="0"/>
      <p:bldP spid="104" grpId="0"/>
      <p:bldP spid="105" grpId="0"/>
      <p:bldP spid="106" grpId="0"/>
      <p:bldP spid="112" grpId="0"/>
      <p:bldP spid="117" grpId="0"/>
      <p:bldP spid="118" grpId="0" animBg="1"/>
      <p:bldP spid="118" grpId="1" animBg="1"/>
      <p:bldP spid="127" grpId="0" animBg="1"/>
      <p:bldP spid="127" grpId="1" animBg="1"/>
      <p:bldP spid="128" grpId="0" animBg="1"/>
      <p:bldP spid="128" grpId="1" animBg="1"/>
      <p:bldP spid="129" grpId="0"/>
      <p:bldP spid="129" grpId="1"/>
      <p:bldP spid="130" grpId="0"/>
      <p:bldP spid="130" grpId="1"/>
      <p:bldP spid="131" grpId="0"/>
      <p:bldP spid="131" grpId="1"/>
      <p:bldP spid="132" grpId="0"/>
      <p:bldP spid="133" grpId="0" animBg="1"/>
      <p:bldP spid="134" grpId="0"/>
      <p:bldP spid="134" grpId="1"/>
      <p:bldP spid="135" grpId="0"/>
      <p:bldP spid="136" grpId="0" animBg="1"/>
      <p:bldP spid="137" grpId="0" animBg="1"/>
      <p:bldP spid="2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Равнобедренный треугольник 57"/>
          <p:cNvSpPr/>
          <p:nvPr/>
        </p:nvSpPr>
        <p:spPr>
          <a:xfrm rot="15240000">
            <a:off x="6843303" y="3826719"/>
            <a:ext cx="2363902" cy="711518"/>
          </a:xfrm>
          <a:prstGeom prst="triangle">
            <a:avLst>
              <a:gd name="adj" fmla="val 36746"/>
            </a:avLst>
          </a:prstGeom>
          <a:solidFill>
            <a:srgbClr val="FAA90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ln>
                <a:solidFill>
                  <a:srgbClr val="99FF66"/>
                </a:solidFill>
              </a:ln>
              <a:solidFill>
                <a:srgbClr val="99FF66"/>
              </a:solidFill>
            </a:endParaRPr>
          </a:p>
        </p:txBody>
      </p:sp>
      <p:sp>
        <p:nvSpPr>
          <p:cNvPr id="97" name="Дуга 96"/>
          <p:cNvSpPr/>
          <p:nvPr/>
        </p:nvSpPr>
        <p:spPr>
          <a:xfrm rot="16200000">
            <a:off x="6340494" y="4967381"/>
            <a:ext cx="527266" cy="541390"/>
          </a:xfrm>
          <a:prstGeom prst="arc">
            <a:avLst>
              <a:gd name="adj1" fmla="val 5241315"/>
              <a:gd name="adj2" fmla="val 7222565"/>
            </a:avLst>
          </a:prstGeom>
          <a:noFill/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3399FF"/>
                </a:solidFill>
              </a:ln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6774869" y="5113546"/>
                <a:ext cx="382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n>
                            <a:solidFill>
                              <a:srgbClr val="3399FF"/>
                            </a:solidFill>
                          </a:ln>
                          <a:solidFill>
                            <a:srgbClr val="3399FF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>
                  <a:ln>
                    <a:solidFill>
                      <a:srgbClr val="3399FF"/>
                    </a:solidFill>
                  </a:ln>
                  <a:solidFill>
                    <a:srgbClr val="3399FF"/>
                  </a:solidFill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4869" y="5113546"/>
                <a:ext cx="382412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8330220" y="4739500"/>
                <a:ext cx="3624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i="1" smtClean="0">
                          <a:ln>
                            <a:solidFill>
                              <a:srgbClr val="006699"/>
                            </a:solidFill>
                          </a:ln>
                          <a:solidFill>
                            <a:srgbClr val="006699"/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ru-RU" sz="1600" dirty="0">
                  <a:ln>
                    <a:solidFill>
                      <a:srgbClr val="006699"/>
                    </a:solidFill>
                  </a:ln>
                  <a:solidFill>
                    <a:srgbClr val="006699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0220" y="4739500"/>
                <a:ext cx="362407" cy="338554"/>
              </a:xfrm>
              <a:prstGeom prst="rect">
                <a:avLst/>
              </a:prstGeom>
              <a:blipFill rotWithShape="1">
                <a:blip r:embed="rId4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704548" y="3165390"/>
                <a:ext cx="36080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i="1" smtClean="0">
                          <a:ln>
                            <a:solidFill>
                              <a:srgbClr val="3399FF"/>
                            </a:solidFill>
                          </a:ln>
                          <a:solidFill>
                            <a:srgbClr val="3399FF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sz="1600" dirty="0">
                  <a:ln>
                    <a:solidFill>
                      <a:srgbClr val="3399FF"/>
                    </a:solidFill>
                  </a:ln>
                  <a:solidFill>
                    <a:srgbClr val="3399FF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4548" y="3165390"/>
                <a:ext cx="360803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7890988" y="3187715"/>
                <a:ext cx="36080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i="1" smtClean="0">
                          <a:ln>
                            <a:solidFill>
                              <a:srgbClr val="3399FF"/>
                            </a:solidFill>
                          </a:ln>
                          <a:solidFill>
                            <a:srgbClr val="3399FF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sz="1600" dirty="0">
                  <a:ln>
                    <a:solidFill>
                      <a:srgbClr val="3399FF"/>
                    </a:solidFill>
                  </a:ln>
                  <a:solidFill>
                    <a:srgbClr val="3399FF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0988" y="3187715"/>
                <a:ext cx="360803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Дуга 73"/>
          <p:cNvSpPr/>
          <p:nvPr/>
        </p:nvSpPr>
        <p:spPr>
          <a:xfrm rot="8131633">
            <a:off x="8342900" y="4946980"/>
            <a:ext cx="756276" cy="541390"/>
          </a:xfrm>
          <a:prstGeom prst="arc">
            <a:avLst>
              <a:gd name="adj1" fmla="val 4507804"/>
              <a:gd name="adj2" fmla="val 6771647"/>
            </a:avLst>
          </a:prstGeom>
          <a:noFill/>
          <a:ln w="63500" cmpd="dbl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9" name="Дуга 68"/>
          <p:cNvSpPr/>
          <p:nvPr/>
        </p:nvSpPr>
        <p:spPr>
          <a:xfrm rot="433053" flipH="1">
            <a:off x="7787717" y="2739099"/>
            <a:ext cx="527266" cy="541390"/>
          </a:xfrm>
          <a:prstGeom prst="arc">
            <a:avLst>
              <a:gd name="adj1" fmla="val 5241315"/>
              <a:gd name="adj2" fmla="val 7042710"/>
            </a:avLst>
          </a:prstGeom>
          <a:noFill/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3399FF"/>
                </a:solidFill>
              </a:ln>
            </a:endParaRPr>
          </a:p>
        </p:txBody>
      </p:sp>
      <p:sp>
        <p:nvSpPr>
          <p:cNvPr id="4" name="Овал 3"/>
          <p:cNvSpPr/>
          <p:nvPr/>
        </p:nvSpPr>
        <p:spPr>
          <a:xfrm rot="10800000">
            <a:off x="6166887" y="2851259"/>
            <a:ext cx="2886508" cy="2848279"/>
          </a:xfrm>
          <a:prstGeom prst="ellipse">
            <a:avLst/>
          </a:prstGeom>
          <a:noFill/>
          <a:ln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107504" y="389437"/>
            <a:ext cx="8928992" cy="2175467"/>
          </a:xfrm>
          <a:prstGeom prst="roundRect">
            <a:avLst>
              <a:gd name="adj" fmla="val 15187"/>
            </a:avLst>
          </a:prstGeom>
          <a:solidFill>
            <a:srgbClr val="FFE8C5"/>
          </a:solidFill>
          <a:ln w="28575">
            <a:solidFill>
              <a:srgbClr val="CC33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4017" y="389437"/>
                <a:ext cx="8964487" cy="21754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Точка </m:t>
                      </m:r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20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r>
                        <a:rPr lang="ru-RU" sz="2200" i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центр вписанной в треугольник АВС окружности.</m:t>
                      </m:r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 Прямая </m:t>
                      </m:r>
                    </m:oMath>
                  </m:oMathPara>
                </a14:m>
                <a:endParaRPr lang="ru-RU" sz="2200" b="0" i="1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ВО вторично пересекает о</m:t>
                      </m:r>
                      <m:r>
                        <a:rPr lang="ru-RU" sz="2200" i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писанн</m:t>
                      </m:r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ую</m:t>
                      </m:r>
                      <m:r>
                        <a:rPr lang="ru-RU" sz="2200" i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около этого</m:t>
                      </m:r>
                      <m:r>
                        <a:rPr lang="ru-RU" sz="2200" i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 треугольник</m:t>
                      </m:r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а</m:t>
                      </m:r>
                    </m:oMath>
                  </m:oMathPara>
                </a14:m>
                <a:endParaRPr lang="ru-RU" sz="2200" b="0" i="1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 окружност</m:t>
                      </m:r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ь</m:t>
                      </m:r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ru-RU" sz="22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в точке </m:t>
                      </m:r>
                      <m:r>
                        <m:rPr>
                          <m:nor/>
                        </m:rPr>
                        <a:rPr lang="en-US" sz="2200" b="0" i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P</m:t>
                      </m:r>
                      <m:r>
                        <m:rPr>
                          <m:nor/>
                        </m:rPr>
                        <a:rPr lang="en-US" sz="2200" b="0" i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200" b="0" i="1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а) Докажите, что </m:t>
                      </m:r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𝑂𝑃</m:t>
                      </m:r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𝐶𝑃</m:t>
                      </m:r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200" b="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б</m:t>
                      </m:r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) </m:t>
                      </m:r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Найдите</m:t>
                      </m:r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радиус о</m:t>
                      </m:r>
                      <m:r>
                        <a:rPr lang="ru-RU" sz="2200" i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писанной </m:t>
                      </m:r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около</m:t>
                      </m:r>
                      <m:r>
                        <a:rPr lang="ru-RU" sz="2200" i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 треугольник</m:t>
                      </m:r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а</m:t>
                      </m:r>
                      <m:r>
                        <a:rPr lang="ru-RU" sz="2200" i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 АВС окружности</m:t>
                      </m:r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, </m:t>
                      </m:r>
                    </m:oMath>
                  </m:oMathPara>
                </a14:m>
                <a:endParaRPr lang="ru-RU" sz="2200" b="0" i="1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если расстояние от точки </m:t>
                      </m:r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𝑃</m:t>
                      </m:r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 до прямой </m:t>
                      </m:r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𝐴𝐶</m:t>
                      </m:r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 равно </m:t>
                      </m:r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18</m:t>
                      </m:r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𝐴𝐵𝐶</m:t>
                      </m:r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60</m:t>
                          </m:r>
                        </m:e>
                        <m:sup>
                          <m:r>
                            <a:rPr lang="en-US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p>
                      </m:sSup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en-US" sz="2200" b="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17" y="389437"/>
                <a:ext cx="8964487" cy="2175467"/>
              </a:xfrm>
              <a:prstGeom prst="rect">
                <a:avLst/>
              </a:prstGeom>
              <a:blipFill rotWithShape="1">
                <a:blip r:embed="rId9"/>
                <a:stretch>
                  <a:fillRect l="-136" b="-2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12267" y="2708920"/>
                <a:ext cx="2664512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a</m:t>
                      </m:r>
                      <m:r>
                        <a:rPr lang="ru-RU" sz="2200" b="0" i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) Доказательство.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67" y="2708920"/>
                <a:ext cx="2664512" cy="430887"/>
              </a:xfrm>
              <a:prstGeom prst="rect">
                <a:avLst/>
              </a:prstGeom>
              <a:blipFill rotWithShape="1">
                <a:blip r:embed="rId10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я соединительная линия 5"/>
          <p:cNvCxnSpPr/>
          <p:nvPr/>
        </p:nvCxnSpPr>
        <p:spPr>
          <a:xfrm flipV="1">
            <a:off x="7578192" y="2931617"/>
            <a:ext cx="473158" cy="2774739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7376776" y="5589240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endParaRPr lang="ru-RU" sz="28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107504" y="3068960"/>
                <a:ext cx="594034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1.</m:t>
                      </m:r>
                      <m:r>
                        <a:rPr lang="en-US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𝑂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−точка пересечения биссектрис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ru-RU" sz="2200" i="1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200" i="1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200" b="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𝐴𝐵𝐶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9301AB"/>
                    </a:solidFill>
                  </a:ln>
                  <a:solidFill>
                    <a:srgbClr val="9301AB"/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068960"/>
                <a:ext cx="5940344" cy="430887"/>
              </a:xfrm>
              <a:prstGeom prst="rect">
                <a:avLst/>
              </a:prstGeom>
              <a:blipFill rotWithShape="1">
                <a:blip r:embed="rId11"/>
                <a:stretch>
                  <a:fillRect l="-103" b="-154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3585538" y="3862209"/>
                <a:ext cx="262668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n>
                            <a:solidFill>
                              <a:srgbClr val="006699"/>
                            </a:solidFill>
                          </a:ln>
                          <a:solidFill>
                            <a:srgbClr val="006699"/>
                          </a:solidFill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2200" b="0" i="1" smtClean="0">
                          <a:ln>
                            <a:solidFill>
                              <a:srgbClr val="006699"/>
                            </a:solidFill>
                          </a:ln>
                          <a:solidFill>
                            <a:srgbClr val="006699"/>
                          </a:solidFill>
                          <a:latin typeface="Cambria Math"/>
                          <a:ea typeface="Cambria Math"/>
                        </a:rPr>
                        <m:t>𝐵𝐶𝑂</m:t>
                      </m:r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sz="2200" i="1" smtClean="0">
                          <a:ln>
                            <a:solidFill>
                              <a:srgbClr val="006699"/>
                            </a:solidFill>
                          </a:ln>
                          <a:solidFill>
                            <a:srgbClr val="006699"/>
                          </a:solidFill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2200" b="0" i="1" smtClean="0">
                          <a:ln>
                            <a:solidFill>
                              <a:srgbClr val="006699"/>
                            </a:solidFill>
                          </a:ln>
                          <a:solidFill>
                            <a:srgbClr val="006699"/>
                          </a:solidFill>
                          <a:latin typeface="Cambria Math"/>
                          <a:ea typeface="Cambria Math"/>
                        </a:rPr>
                        <m:t>𝑃𝐶𝑂</m:t>
                      </m:r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200" i="1" smtClean="0">
                          <a:ln>
                            <a:solidFill>
                              <a:srgbClr val="006699"/>
                            </a:solidFill>
                          </a:ln>
                          <a:solidFill>
                            <a:srgbClr val="006699"/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006699"/>
                    </a:solidFill>
                  </a:ln>
                  <a:solidFill>
                    <a:srgbClr val="006699"/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5538" y="3862209"/>
                <a:ext cx="2626681" cy="430887"/>
              </a:xfrm>
              <a:prstGeom prst="rect">
                <a:avLst/>
              </a:prstGeom>
              <a:blipFill rotWithShape="1">
                <a:blip r:embed="rId12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1295225" y="5806425"/>
                <a:ext cx="544001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200" i="1" smtClean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sz="2200" b="0" i="1" smtClean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Cambria Math"/>
                        <a:ea typeface="Cambria Math"/>
                      </a:rPr>
                      <m:t>𝑃𝑂𝐶</m:t>
                    </m:r>
                    <m:r>
                      <a:rPr lang="en-US" sz="220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200" i="1" smtClean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2200" b="0" i="1" smtClean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200" b="0" i="1" smtClean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ru-RU" sz="22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20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ru-RU" sz="2200" b="0" i="1" smtClean="0">
                            <a:latin typeface="Cambria Math"/>
                            <a:ea typeface="Cambria Math"/>
                          </a:rPr>
                          <m:t>свойство  внешнего угла</m:t>
                        </m:r>
                      </m:e>
                    </m:d>
                  </m:oMath>
                </a14:m>
                <a:endParaRPr lang="ru-RU" sz="2200" dirty="0">
                  <a:ln>
                    <a:solidFill>
                      <a:srgbClr val="660066"/>
                    </a:solidFill>
                  </a:ln>
                  <a:solidFill>
                    <a:srgbClr val="660066"/>
                  </a:solidFill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225" y="5806425"/>
                <a:ext cx="5440015" cy="430887"/>
              </a:xfrm>
              <a:prstGeom prst="rect">
                <a:avLst/>
              </a:prstGeom>
              <a:blipFill rotWithShape="1">
                <a:blip r:embed="rId13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126945" y="5035823"/>
                <a:ext cx="568027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свойство вписанных углов</m:t>
                      </m:r>
                      <m:r>
                        <a:rPr lang="ru-RU" sz="2200" b="0" i="0" smtClean="0">
                          <a:latin typeface="Cambria Math"/>
                          <a:ea typeface="Cambria Math"/>
                        </a:rPr>
                        <m:t>, опирающихся</m:t>
                      </m:r>
                    </m:oMath>
                  </m:oMathPara>
                </a14:m>
                <a:endParaRPr lang="ru-RU" sz="2200" b="0" i="0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0" smtClean="0">
                          <a:latin typeface="Cambria Math"/>
                          <a:ea typeface="Cambria Math"/>
                        </a:rPr>
                        <m:t> на одну и ту же дугу).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45" y="5035823"/>
                <a:ext cx="5680273" cy="769441"/>
              </a:xfrm>
              <a:prstGeom prst="rect">
                <a:avLst/>
              </a:prstGeom>
              <a:blipFill rotWithShape="1">
                <a:blip r:embed="rId14"/>
                <a:stretch>
                  <a:fillRect l="-751" b="-87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3541392" y="-27384"/>
                <a:ext cx="1894703" cy="430887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Задание </m:t>
                      </m:r>
                      <m:r>
                        <a:rPr lang="ru-RU" sz="2200" i="1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№1</m:t>
                      </m:r>
                      <m:r>
                        <a:rPr lang="en-US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6</m:t>
                      </m:r>
                      <m:r>
                        <a:rPr lang="ru-RU" sz="2200" i="1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1392" y="-27384"/>
                <a:ext cx="1894703" cy="430887"/>
              </a:xfrm>
              <a:prstGeom prst="rect">
                <a:avLst/>
              </a:prstGeom>
              <a:blipFill rotWithShape="1">
                <a:blip r:embed="rId21"/>
                <a:stretch>
                  <a:fillRect l="-1608" b="-10000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8" name="Прямая соединительная линия 107"/>
          <p:cNvCxnSpPr/>
          <p:nvPr/>
        </p:nvCxnSpPr>
        <p:spPr>
          <a:xfrm flipH="1" flipV="1">
            <a:off x="6527747" y="5230140"/>
            <a:ext cx="1044000" cy="461625"/>
          </a:xfrm>
          <a:prstGeom prst="line">
            <a:avLst/>
          </a:prstGeom>
          <a:ln w="25400">
            <a:solidFill>
              <a:srgbClr val="9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Группа 29"/>
          <p:cNvGrpSpPr/>
          <p:nvPr/>
        </p:nvGrpSpPr>
        <p:grpSpPr>
          <a:xfrm>
            <a:off x="6270813" y="2492896"/>
            <a:ext cx="2782582" cy="3105388"/>
            <a:chOff x="6156176" y="2492896"/>
            <a:chExt cx="2782582" cy="3105388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>
              <a:off x="6413109" y="5225037"/>
              <a:ext cx="2164881" cy="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rot="10800000" flipH="1">
              <a:off x="6413109" y="2933331"/>
              <a:ext cx="1523604" cy="2293165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7936713" y="2931617"/>
              <a:ext cx="641277" cy="2293165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8461428" y="5075063"/>
              <a:ext cx="4773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С</a:t>
              </a:r>
              <a:endParaRPr lang="ru-RU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156176" y="5075064"/>
              <a:ext cx="4773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А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800284" y="2492896"/>
              <a:ext cx="4773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B</a:t>
              </a:r>
              <a:endParaRPr lang="ru-RU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sp>
        <p:nvSpPr>
          <p:cNvPr id="98" name="Овал 97"/>
          <p:cNvSpPr/>
          <p:nvPr/>
        </p:nvSpPr>
        <p:spPr>
          <a:xfrm rot="5400000">
            <a:off x="7125176" y="3879925"/>
            <a:ext cx="1350000" cy="1330534"/>
          </a:xfrm>
          <a:prstGeom prst="ellipse">
            <a:avLst/>
          </a:prstGeom>
          <a:noFill/>
          <a:ln w="19050">
            <a:solidFill>
              <a:srgbClr val="00D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00D20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80" name="Дуга 79"/>
          <p:cNvSpPr/>
          <p:nvPr/>
        </p:nvSpPr>
        <p:spPr>
          <a:xfrm rot="395861" flipH="1">
            <a:off x="7754616" y="2736619"/>
            <a:ext cx="527266" cy="541390"/>
          </a:xfrm>
          <a:prstGeom prst="arc">
            <a:avLst>
              <a:gd name="adj1" fmla="val 3664978"/>
              <a:gd name="adj2" fmla="val 5369897"/>
            </a:avLst>
          </a:prstGeom>
          <a:noFill/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3399FF"/>
                </a:solidFill>
              </a:ln>
            </a:endParaRPr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 flipH="1" flipV="1">
            <a:off x="8199464" y="5486381"/>
            <a:ext cx="40491" cy="137601"/>
          </a:xfrm>
          <a:prstGeom prst="line">
            <a:avLst/>
          </a:prstGeom>
          <a:ln w="19050">
            <a:solidFill>
              <a:srgbClr val="66006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/>
          <p:nvPr/>
        </p:nvCxnSpPr>
        <p:spPr>
          <a:xfrm flipV="1">
            <a:off x="6969763" y="5501709"/>
            <a:ext cx="40491" cy="137601"/>
          </a:xfrm>
          <a:prstGeom prst="line">
            <a:avLst/>
          </a:prstGeom>
          <a:ln w="19050">
            <a:solidFill>
              <a:srgbClr val="66006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6370" y="3436803"/>
                <a:ext cx="618970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ru-RU" sz="2200" i="1">
                          <a:latin typeface="Cambria Math"/>
                          <a:ea typeface="Cambria Math"/>
                        </a:rPr>
                        <m:t>Лучи </m:t>
                      </m:r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𝐵𝑂</m:t>
                      </m:r>
                      <m:r>
                        <a:rPr lang="ru-RU" sz="2200" i="1">
                          <a:latin typeface="Cambria Math"/>
                          <a:ea typeface="Cambria Math"/>
                        </a:rPr>
                        <m:t> и </m:t>
                      </m:r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𝐶𝑂</m:t>
                      </m:r>
                      <m:r>
                        <a:rPr lang="ru-RU" sz="2200" i="1">
                          <a:latin typeface="Cambria Math"/>
                          <a:ea typeface="Cambria Math"/>
                        </a:rPr>
                        <m:t>− биссектрисы </m:t>
                      </m:r>
                      <m:r>
                        <a:rPr lang="ru-RU" sz="220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𝐴𝐵𝐶</m:t>
                      </m:r>
                      <m:r>
                        <a:rPr lang="ru-RU" sz="2200" i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ru-RU" sz="2200" i="1">
                          <a:latin typeface="Cambria Math"/>
                          <a:ea typeface="Cambria Math"/>
                        </a:rPr>
                        <m:t>и</m:t>
                      </m:r>
                      <m:r>
                        <a:rPr lang="ru-RU" sz="2200" i="1">
                          <a:ln>
                            <a:solidFill>
                              <a:srgbClr val="9966FF"/>
                            </a:solidFill>
                          </a:ln>
                          <a:solidFill>
                            <a:srgbClr val="9966FF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ru-RU" sz="220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𝐵𝐶𝐴</m:t>
                      </m:r>
                    </m:oMath>
                  </m:oMathPara>
                </a14:m>
                <a:endParaRPr lang="ru-RU" sz="2200" i="1" dirty="0">
                  <a:ln>
                    <a:solidFill>
                      <a:srgbClr val="0000FF"/>
                    </a:solidFill>
                  </a:ln>
                  <a:solidFill>
                    <a:srgbClr val="0000FF"/>
                  </a:solidFill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70" y="3436803"/>
                <a:ext cx="6189708" cy="430887"/>
              </a:xfrm>
              <a:prstGeom prst="rect">
                <a:avLst/>
              </a:prstGeom>
              <a:blipFill rotWithShape="1">
                <a:blip r:embed="rId22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5496" y="3860970"/>
                <a:ext cx="395563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2.</m:t>
                      </m:r>
                      <m:r>
                        <a:rPr lang="ru-RU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Пусть </m:t>
                      </m:r>
                      <m:r>
                        <a:rPr lang="ru-RU" sz="2200" i="1" smtClean="0">
                          <a:ln>
                            <a:solidFill>
                              <a:srgbClr val="3399FF"/>
                            </a:solidFill>
                          </a:ln>
                          <a:solidFill>
                            <a:srgbClr val="3399FF"/>
                          </a:solidFill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2200" b="0" i="1" smtClean="0">
                          <a:ln>
                            <a:solidFill>
                              <a:srgbClr val="3399FF"/>
                            </a:solidFill>
                          </a:ln>
                          <a:solidFill>
                            <a:srgbClr val="3399FF"/>
                          </a:solidFill>
                          <a:latin typeface="Cambria Math"/>
                          <a:ea typeface="Cambria Math"/>
                        </a:rPr>
                        <m:t>𝐴𝐵𝑃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sz="2200" i="1" smtClean="0">
                          <a:ln>
                            <a:solidFill>
                              <a:srgbClr val="3399FF"/>
                            </a:solidFill>
                          </a:ln>
                          <a:solidFill>
                            <a:srgbClr val="3399FF"/>
                          </a:solidFill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2200" b="0" i="1" smtClean="0">
                          <a:ln>
                            <a:solidFill>
                              <a:srgbClr val="3399FF"/>
                            </a:solidFill>
                          </a:ln>
                          <a:solidFill>
                            <a:srgbClr val="3399FF"/>
                          </a:solidFill>
                          <a:latin typeface="Cambria Math"/>
                          <a:ea typeface="Cambria Math"/>
                        </a:rPr>
                        <m:t>𝑃𝐵𝐶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sz="2200" b="0" i="1" smtClean="0">
                          <a:ln>
                            <a:solidFill>
                              <a:srgbClr val="3399FF"/>
                            </a:solidFill>
                          </a:ln>
                          <a:solidFill>
                            <a:srgbClr val="3399FF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3399FF"/>
                    </a:solidFill>
                  </a:ln>
                  <a:solidFill>
                    <a:srgbClr val="3399FF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3860970"/>
                <a:ext cx="3955635" cy="430887"/>
              </a:xfrm>
              <a:prstGeom prst="rect">
                <a:avLst/>
              </a:prstGeom>
              <a:blipFill rotWithShape="1">
                <a:blip r:embed="rId23"/>
                <a:stretch>
                  <a:fillRect l="-154" b="-140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5496" y="5790659"/>
                <a:ext cx="1469185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4</m:t>
                      </m:r>
                      <m:r>
                        <a:rPr lang="ru-RU" sz="220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ru-RU" sz="2200" i="1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∆ </m:t>
                      </m:r>
                      <m:r>
                        <a:rPr lang="en-US" sz="2200" i="1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𝐵𝑂𝐶</m:t>
                      </m:r>
                      <m:r>
                        <m:rPr>
                          <m:nor/>
                        </m:rPr>
                        <a:rPr lang="ru-RU" sz="2200" i="0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m:rPr>
                          <m:nor/>
                        </m:rPr>
                        <a:rPr lang="ru-RU" sz="2200" dirty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 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5790659"/>
                <a:ext cx="1469185" cy="430887"/>
              </a:xfrm>
              <a:prstGeom prst="rect">
                <a:avLst/>
              </a:prstGeom>
              <a:blipFill rotWithShape="1">
                <a:blip r:embed="rId24"/>
                <a:stretch>
                  <a:fillRect l="-4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35496" y="4714643"/>
                <a:ext cx="299107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3</m:t>
                      </m:r>
                      <m:r>
                        <a:rPr lang="ru-RU" sz="220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ru-RU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ru-RU" sz="2200" i="1" smtClean="0">
                          <a:ln>
                            <a:solidFill>
                              <a:srgbClr val="3399FF"/>
                            </a:solidFill>
                          </a:ln>
                          <a:solidFill>
                            <a:srgbClr val="3399FF"/>
                          </a:solidFill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2200" b="0" i="1" smtClean="0">
                          <a:ln>
                            <a:solidFill>
                              <a:srgbClr val="3399FF"/>
                            </a:solidFill>
                          </a:ln>
                          <a:solidFill>
                            <a:srgbClr val="3399FF"/>
                          </a:solidFill>
                          <a:latin typeface="Cambria Math"/>
                          <a:ea typeface="Cambria Math"/>
                        </a:rPr>
                        <m:t>𝐴𝐵𝑃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sz="2200" i="1" smtClean="0">
                          <a:ln>
                            <a:solidFill>
                              <a:srgbClr val="3399FF"/>
                            </a:solidFill>
                          </a:ln>
                          <a:solidFill>
                            <a:srgbClr val="3399FF"/>
                          </a:solidFill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2200" b="0" i="1" smtClean="0">
                          <a:ln>
                            <a:solidFill>
                              <a:srgbClr val="3399FF"/>
                            </a:solidFill>
                          </a:ln>
                          <a:solidFill>
                            <a:srgbClr val="3399FF"/>
                          </a:solidFill>
                          <a:latin typeface="Cambria Math"/>
                          <a:ea typeface="Cambria Math"/>
                        </a:rPr>
                        <m:t>𝐴𝐶𝑃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sz="2200" b="0" i="1" smtClean="0">
                          <a:ln>
                            <a:solidFill>
                              <a:srgbClr val="3399FF"/>
                            </a:solidFill>
                          </a:ln>
                          <a:solidFill>
                            <a:srgbClr val="3399FF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3399FF"/>
                    </a:solidFill>
                  </a:ln>
                  <a:solidFill>
                    <a:srgbClr val="3399FF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4714643"/>
                <a:ext cx="2991075" cy="430887"/>
              </a:xfrm>
              <a:prstGeom prst="rect">
                <a:avLst/>
              </a:prstGeom>
              <a:blipFill rotWithShape="1">
                <a:blip r:embed="rId25"/>
                <a:stretch>
                  <a:fillRect l="-2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2893160" y="4715804"/>
                <a:ext cx="289348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и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ru-RU" sz="2200" b="0" i="1" smtClean="0">
                          <a:ln>
                            <a:solidFill>
                              <a:srgbClr val="3399FF"/>
                            </a:solidFill>
                          </a:ln>
                          <a:solidFill>
                            <a:srgbClr val="3399FF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ru-RU" sz="2200" i="1" smtClean="0">
                          <a:ln>
                            <a:solidFill>
                              <a:srgbClr val="3399FF"/>
                            </a:solidFill>
                          </a:ln>
                          <a:solidFill>
                            <a:srgbClr val="3399FF"/>
                          </a:solidFill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2200" b="0" i="1" smtClean="0">
                          <a:ln>
                            <a:solidFill>
                              <a:srgbClr val="3399FF"/>
                            </a:solidFill>
                          </a:ln>
                          <a:solidFill>
                            <a:srgbClr val="3399FF"/>
                          </a:solidFill>
                          <a:latin typeface="Cambria Math"/>
                          <a:ea typeface="Cambria Math"/>
                        </a:rPr>
                        <m:t>𝑃𝐵𝐶</m:t>
                      </m:r>
                      <m:r>
                        <a:rPr lang="ru-RU" sz="22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sz="2200" i="1">
                          <a:ln>
                            <a:solidFill>
                              <a:srgbClr val="3399FF"/>
                            </a:solidFill>
                          </a:ln>
                          <a:solidFill>
                            <a:srgbClr val="3399FF"/>
                          </a:solidFill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2200" i="1">
                          <a:ln>
                            <a:solidFill>
                              <a:srgbClr val="3399FF"/>
                            </a:solidFill>
                          </a:ln>
                          <a:solidFill>
                            <a:srgbClr val="3399FF"/>
                          </a:solidFill>
                          <a:latin typeface="Cambria Math"/>
                          <a:ea typeface="Cambria Math"/>
                        </a:rPr>
                        <m:t>𝐶</m:t>
                      </m:r>
                      <m:r>
                        <a:rPr lang="en-US" sz="2200" b="0" i="1" smtClean="0">
                          <a:ln>
                            <a:solidFill>
                              <a:srgbClr val="3399FF"/>
                            </a:solidFill>
                          </a:ln>
                          <a:solidFill>
                            <a:srgbClr val="3399FF"/>
                          </a:solidFill>
                          <a:latin typeface="Cambria Math"/>
                          <a:ea typeface="Cambria Math"/>
                        </a:rPr>
                        <m:t>𝐴𝑃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sz="2200" b="0" i="1" smtClean="0">
                          <a:ln>
                            <a:solidFill>
                              <a:srgbClr val="3399FF"/>
                            </a:solidFill>
                          </a:ln>
                          <a:solidFill>
                            <a:srgbClr val="3399FF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3399FF"/>
                    </a:solidFill>
                  </a:ln>
                  <a:solidFill>
                    <a:srgbClr val="3399FF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3160" y="4715804"/>
                <a:ext cx="2893484" cy="430887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Прямоугольник 65"/>
              <p:cNvSpPr/>
              <p:nvPr/>
            </p:nvSpPr>
            <p:spPr>
              <a:xfrm>
                <a:off x="35496" y="6238473"/>
                <a:ext cx="1457963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5.</m:t>
                      </m:r>
                      <m:r>
                        <a:rPr lang="en-US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ru-RU" sz="2200" i="1" smtClean="0">
                          <a:ln>
                            <a:solidFill>
                              <a:srgbClr val="9900FF"/>
                            </a:solidFill>
                          </a:ln>
                          <a:solidFill>
                            <a:srgbClr val="9900FF"/>
                          </a:solidFill>
                          <a:latin typeface="Cambria Math"/>
                          <a:ea typeface="Cambria Math"/>
                        </a:rPr>
                        <m:t>∆ </m:t>
                      </m:r>
                      <m:r>
                        <a:rPr lang="en-US" sz="2200" i="1">
                          <a:ln>
                            <a:solidFill>
                              <a:srgbClr val="9900FF"/>
                            </a:solidFill>
                          </a:ln>
                          <a:solidFill>
                            <a:srgbClr val="9900FF"/>
                          </a:solidFill>
                          <a:latin typeface="Cambria Math"/>
                          <a:ea typeface="Cambria Math"/>
                        </a:rPr>
                        <m:t>𝑂𝐶</m:t>
                      </m:r>
                      <m:r>
                        <a:rPr lang="en-US" sz="2200" b="0" i="1" smtClean="0">
                          <a:ln>
                            <a:solidFill>
                              <a:srgbClr val="9900FF"/>
                            </a:solidFill>
                          </a:ln>
                          <a:solidFill>
                            <a:srgbClr val="9900FF"/>
                          </a:solidFill>
                          <a:latin typeface="Cambria Math"/>
                          <a:ea typeface="Cambria Math"/>
                        </a:rPr>
                        <m:t>𝑃</m:t>
                      </m:r>
                      <m:r>
                        <m:rPr>
                          <m:nor/>
                        </m:rPr>
                        <a:rPr lang="ru-RU" sz="2200" i="0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m:rPr>
                          <m:nor/>
                        </m:rPr>
                        <a:rPr lang="ru-RU" sz="2200" dirty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 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66" name="Прямоугольник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6238473"/>
                <a:ext cx="1457963" cy="430887"/>
              </a:xfrm>
              <a:prstGeom prst="rect">
                <a:avLst/>
              </a:prstGeom>
              <a:blipFill rotWithShape="1">
                <a:blip r:embed="rId27"/>
                <a:stretch>
                  <a:fillRect l="-8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1234147" y="6238473"/>
                <a:ext cx="319735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n>
                            <a:solidFill>
                              <a:srgbClr val="3399FF"/>
                            </a:solidFill>
                          </a:ln>
                          <a:solidFill>
                            <a:srgbClr val="3399FF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ru-RU" sz="2200" i="1" smtClean="0">
                          <a:ln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2200" b="0" i="1" smtClean="0">
                          <a:ln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𝑃𝑂𝐶</m:t>
                      </m:r>
                      <m:r>
                        <a:rPr lang="ru-RU" sz="22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sz="2200" i="1" smtClean="0">
                          <a:ln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2200" b="0" i="1" smtClean="0">
                          <a:ln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𝑂</m:t>
                      </m:r>
                      <m:r>
                        <a:rPr lang="en-US" sz="2200" i="1">
                          <a:ln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𝐶</m:t>
                      </m:r>
                      <m:r>
                        <a:rPr lang="en-US" sz="2200" b="0" i="1" smtClean="0">
                          <a:ln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200" i="1">
                          <a:ln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200" i="1">
                          <a:ln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200" i="1">
                          <a:ln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3399FF"/>
                    </a:solidFill>
                  </a:ln>
                  <a:solidFill>
                    <a:srgbClr val="3399FF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147" y="6238473"/>
                <a:ext cx="3197350" cy="430887"/>
              </a:xfrm>
              <a:prstGeom prst="rect">
                <a:avLst/>
              </a:prstGeom>
              <a:blipFill rotWithShape="1">
                <a:blip r:embed="rId28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Равнобедренный треугольник 93"/>
          <p:cNvSpPr/>
          <p:nvPr/>
        </p:nvSpPr>
        <p:spPr>
          <a:xfrm rot="6000000">
            <a:off x="7631431" y="4714684"/>
            <a:ext cx="1108699" cy="1016842"/>
          </a:xfrm>
          <a:prstGeom prst="triangle">
            <a:avLst>
              <a:gd name="adj" fmla="val 41129"/>
            </a:avLst>
          </a:prstGeom>
          <a:solidFill>
            <a:srgbClr val="D47D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ln>
                <a:solidFill>
                  <a:srgbClr val="99FF66"/>
                </a:solidFill>
              </a:ln>
              <a:solidFill>
                <a:srgbClr val="99FF66"/>
              </a:solidFill>
            </a:endParaRPr>
          </a:p>
        </p:txBody>
      </p:sp>
      <p:sp>
        <p:nvSpPr>
          <p:cNvPr id="110" name="Дуга 109"/>
          <p:cNvSpPr/>
          <p:nvPr/>
        </p:nvSpPr>
        <p:spPr>
          <a:xfrm rot="433053" flipH="1">
            <a:off x="7473101" y="4277883"/>
            <a:ext cx="617532" cy="583193"/>
          </a:xfrm>
          <a:prstGeom prst="arc">
            <a:avLst>
              <a:gd name="adj1" fmla="val 5087386"/>
              <a:gd name="adj2" fmla="val 9025406"/>
            </a:avLst>
          </a:prstGeom>
          <a:solidFill>
            <a:srgbClr val="820082">
              <a:alpha val="50196"/>
            </a:srgbClr>
          </a:solidFill>
          <a:ln w="19050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 rot="21026354">
                <a:off x="7632437" y="4788870"/>
                <a:ext cx="62869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i="1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1400" b="0" i="1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1400" b="0" i="1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ru-RU" sz="1400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rgbClr val="660066"/>
                  </a:solidFill>
                </a:endParaRP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026354">
                <a:off x="7632437" y="4788870"/>
                <a:ext cx="628694" cy="307777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7988089" y="5132377"/>
                <a:ext cx="382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n>
                            <a:solidFill>
                              <a:srgbClr val="3399FF"/>
                            </a:solidFill>
                          </a:ln>
                          <a:solidFill>
                            <a:srgbClr val="3399FF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>
                  <a:ln>
                    <a:solidFill>
                      <a:srgbClr val="3399FF"/>
                    </a:solidFill>
                  </a:ln>
                  <a:solidFill>
                    <a:srgbClr val="3399FF"/>
                  </a:solidFill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8089" y="5132377"/>
                <a:ext cx="382412" cy="369332"/>
              </a:xfrm>
              <a:prstGeom prst="rect">
                <a:avLst/>
              </a:prstGeom>
              <a:blipFill rotWithShape="1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Дуга 91"/>
          <p:cNvSpPr/>
          <p:nvPr/>
        </p:nvSpPr>
        <p:spPr>
          <a:xfrm rot="5400000" flipH="1">
            <a:off x="8273969" y="4967381"/>
            <a:ext cx="527266" cy="541390"/>
          </a:xfrm>
          <a:prstGeom prst="arc">
            <a:avLst>
              <a:gd name="adj1" fmla="val 5241315"/>
              <a:gd name="adj2" fmla="val 7222565"/>
            </a:avLst>
          </a:prstGeom>
          <a:noFill/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3399FF"/>
                </a:solidFill>
              </a:ln>
            </a:endParaRPr>
          </a:p>
        </p:txBody>
      </p:sp>
      <p:cxnSp>
        <p:nvCxnSpPr>
          <p:cNvPr id="109" name="Прямая соединительная линия 108"/>
          <p:cNvCxnSpPr>
            <a:stCxn id="59" idx="5"/>
          </p:cNvCxnSpPr>
          <p:nvPr/>
        </p:nvCxnSpPr>
        <p:spPr>
          <a:xfrm>
            <a:off x="7786023" y="4580982"/>
            <a:ext cx="913244" cy="64911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395827" y="4221010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</a:t>
            </a:r>
            <a:endParaRPr lang="ru-RU" sz="28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 rot="21026354">
                <a:off x="7812118" y="5107831"/>
                <a:ext cx="62869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i="1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1400" b="0" i="1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1400" b="0" i="1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rgbClr val="660066"/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ru-RU" sz="1400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rgbClr val="660066"/>
                  </a:solidFill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026354">
                <a:off x="7812118" y="5107831"/>
                <a:ext cx="628694" cy="307777"/>
              </a:xfrm>
              <a:prstGeom prst="rect">
                <a:avLst/>
              </a:prstGeom>
              <a:blipFill rotWithShape="1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Прямоугольник 90"/>
              <p:cNvSpPr/>
              <p:nvPr/>
            </p:nvSpPr>
            <p:spPr>
              <a:xfrm>
                <a:off x="4241385" y="6238472"/>
                <a:ext cx="309796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ru-RU" sz="2200" i="1" smtClean="0">
                          <a:ln>
                            <a:solidFill>
                              <a:srgbClr val="9900FF"/>
                            </a:solidFill>
                          </a:ln>
                          <a:solidFill>
                            <a:srgbClr val="9900FF"/>
                          </a:solidFill>
                          <a:latin typeface="Cambria Math"/>
                          <a:ea typeface="Cambria Math"/>
                        </a:rPr>
                        <m:t>∆ </m:t>
                      </m:r>
                      <m:r>
                        <a:rPr lang="en-US" sz="2200" i="1">
                          <a:ln>
                            <a:solidFill>
                              <a:srgbClr val="9900FF"/>
                            </a:solidFill>
                          </a:ln>
                          <a:solidFill>
                            <a:srgbClr val="9900FF"/>
                          </a:solidFill>
                          <a:latin typeface="Cambria Math"/>
                          <a:ea typeface="Cambria Math"/>
                        </a:rPr>
                        <m:t>𝑂𝐶</m:t>
                      </m:r>
                      <m:r>
                        <a:rPr lang="en-US" sz="2200" b="0" i="1" smtClean="0">
                          <a:ln>
                            <a:solidFill>
                              <a:srgbClr val="9900FF"/>
                            </a:solidFill>
                          </a:ln>
                          <a:solidFill>
                            <a:srgbClr val="9900FF"/>
                          </a:solidFill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ru-RU" sz="2200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ru-RU" sz="2200" b="0" i="0" smtClean="0">
                          <a:latin typeface="Cambria Math"/>
                          <a:ea typeface="Cambria Math"/>
                        </a:rPr>
                        <m:t>равнобедр.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91" name="Прямоугольник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1385" y="6238472"/>
                <a:ext cx="3097964" cy="430887"/>
              </a:xfrm>
              <a:prstGeom prst="rect">
                <a:avLst/>
              </a:prstGeom>
              <a:blipFill rotWithShape="1">
                <a:blip r:embed="rId32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Прямоугольник 94"/>
              <p:cNvSpPr/>
              <p:nvPr/>
            </p:nvSpPr>
            <p:spPr>
              <a:xfrm>
                <a:off x="7216863" y="6238473"/>
                <a:ext cx="1650132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i="1" smtClean="0">
                          <a:ln>
                            <a:solidFill>
                              <a:srgbClr val="FF00FF"/>
                            </a:solidFill>
                          </a:ln>
                          <a:solidFill>
                            <a:srgbClr val="FF00FF"/>
                          </a:solidFill>
                          <a:latin typeface="Cambria Math"/>
                          <a:ea typeface="Cambria Math"/>
                        </a:rPr>
                        <m:t>𝑂</m:t>
                      </m:r>
                      <m:r>
                        <a:rPr lang="en-US" sz="2200" b="0" i="1" smtClean="0">
                          <a:ln>
                            <a:solidFill>
                              <a:srgbClr val="FF00FF"/>
                            </a:solidFill>
                          </a:ln>
                          <a:solidFill>
                            <a:srgbClr val="FF00FF"/>
                          </a:solidFill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sz="2200" b="0" i="1" smtClean="0">
                          <a:ln>
                            <a:solidFill>
                              <a:srgbClr val="FF00FF"/>
                            </a:solidFill>
                          </a:ln>
                          <a:solidFill>
                            <a:srgbClr val="FF00FF"/>
                          </a:solidFill>
                          <a:latin typeface="Cambria Math"/>
                          <a:ea typeface="Cambria Math"/>
                        </a:rPr>
                        <m:t>С</m:t>
                      </m:r>
                      <m:r>
                        <a:rPr lang="en-US" sz="2200" i="1">
                          <a:ln>
                            <a:solidFill>
                              <a:srgbClr val="FF00FF"/>
                            </a:solidFill>
                          </a:ln>
                          <a:solidFill>
                            <a:srgbClr val="FF00FF"/>
                          </a:solidFill>
                          <a:latin typeface="Cambria Math"/>
                          <a:ea typeface="Cambria Math"/>
                        </a:rPr>
                        <m:t>𝑃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FF00FF"/>
                    </a:solidFill>
                  </a:ln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95" name="Прямоугольник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6863" y="6238473"/>
                <a:ext cx="1650132" cy="430887"/>
              </a:xfrm>
              <a:prstGeom prst="rect">
                <a:avLst/>
              </a:prstGeom>
              <a:blipFill rotWithShape="1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8157579" y="4923165"/>
                <a:ext cx="3624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i="1" smtClean="0">
                          <a:ln>
                            <a:solidFill>
                              <a:srgbClr val="006699"/>
                            </a:solidFill>
                          </a:ln>
                          <a:solidFill>
                            <a:srgbClr val="006699"/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ru-RU" sz="1600" dirty="0">
                  <a:ln>
                    <a:solidFill>
                      <a:srgbClr val="006699"/>
                    </a:solidFill>
                  </a:ln>
                  <a:solidFill>
                    <a:srgbClr val="006699"/>
                  </a:solidFill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7579" y="4923165"/>
                <a:ext cx="362407" cy="338554"/>
              </a:xfrm>
              <a:prstGeom prst="rect">
                <a:avLst/>
              </a:prstGeom>
              <a:blipFill rotWithShape="1">
                <a:blip r:embed="rId34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Дуга 74"/>
          <p:cNvSpPr/>
          <p:nvPr/>
        </p:nvSpPr>
        <p:spPr>
          <a:xfrm rot="7174777">
            <a:off x="8283016" y="5034708"/>
            <a:ext cx="756276" cy="541390"/>
          </a:xfrm>
          <a:prstGeom prst="arc">
            <a:avLst>
              <a:gd name="adj1" fmla="val 4596682"/>
              <a:gd name="adj2" fmla="val 6771647"/>
            </a:avLst>
          </a:prstGeom>
          <a:noFill/>
          <a:ln w="63500" cmpd="dbl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flipV="1">
            <a:off x="7571747" y="5223970"/>
            <a:ext cx="1116000" cy="477456"/>
          </a:xfrm>
          <a:prstGeom prst="line">
            <a:avLst/>
          </a:prstGeom>
          <a:ln w="25400">
            <a:solidFill>
              <a:srgbClr val="9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7586403" y="4568498"/>
            <a:ext cx="190800" cy="1116000"/>
          </a:xfrm>
          <a:prstGeom prst="line">
            <a:avLst/>
          </a:prstGeom>
          <a:ln w="254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Овал 58"/>
          <p:cNvSpPr/>
          <p:nvPr/>
        </p:nvSpPr>
        <p:spPr>
          <a:xfrm>
            <a:off x="7739931" y="4534890"/>
            <a:ext cx="54000" cy="54000"/>
          </a:xfrm>
          <a:prstGeom prst="ellipse">
            <a:avLst/>
          </a:prstGeom>
          <a:solidFill>
            <a:srgbClr val="00D200"/>
          </a:solidFill>
          <a:ln>
            <a:solidFill>
              <a:srgbClr val="00D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2" name="Дуга 71"/>
          <p:cNvSpPr/>
          <p:nvPr/>
        </p:nvSpPr>
        <p:spPr>
          <a:xfrm rot="7177825" flipH="1">
            <a:off x="8380464" y="4898377"/>
            <a:ext cx="616934" cy="634748"/>
          </a:xfrm>
          <a:prstGeom prst="arc">
            <a:avLst>
              <a:gd name="adj1" fmla="val 5193398"/>
              <a:gd name="adj2" fmla="val 8516564"/>
            </a:avLst>
          </a:prstGeom>
          <a:solidFill>
            <a:srgbClr val="820082">
              <a:alpha val="50196"/>
            </a:srgbClr>
          </a:solidFill>
          <a:ln w="19050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cxnSp>
        <p:nvCxnSpPr>
          <p:cNvPr id="100" name="Прямая соединительная линия 99"/>
          <p:cNvCxnSpPr/>
          <p:nvPr/>
        </p:nvCxnSpPr>
        <p:spPr>
          <a:xfrm flipV="1">
            <a:off x="7580832" y="5215751"/>
            <a:ext cx="1116000" cy="477456"/>
          </a:xfrm>
          <a:prstGeom prst="line">
            <a:avLst/>
          </a:prstGeom>
          <a:ln w="254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187896" y="4281176"/>
                <a:ext cx="213193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n>
                            <a:solidFill>
                              <a:srgbClr val="3399FF"/>
                            </a:solidFill>
                          </a:ln>
                          <a:solidFill>
                            <a:srgbClr val="3399FF"/>
                          </a:solidFill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2200" b="0" i="1" smtClean="0">
                          <a:ln>
                            <a:solidFill>
                              <a:srgbClr val="3399FF"/>
                            </a:solidFill>
                          </a:ln>
                          <a:solidFill>
                            <a:srgbClr val="3399FF"/>
                          </a:solidFill>
                          <a:latin typeface="Cambria Math"/>
                          <a:ea typeface="Cambria Math"/>
                        </a:rPr>
                        <m:t>𝐴𝐵𝑃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sz="2200" i="1" smtClean="0">
                          <a:ln>
                            <a:solidFill>
                              <a:srgbClr val="3399FF"/>
                            </a:solidFill>
                          </a:ln>
                          <a:solidFill>
                            <a:srgbClr val="3399FF"/>
                          </a:solidFill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2200" b="0" i="1" smtClean="0">
                          <a:ln>
                            <a:solidFill>
                              <a:srgbClr val="3399FF"/>
                            </a:solidFill>
                          </a:ln>
                          <a:solidFill>
                            <a:srgbClr val="3399FF"/>
                          </a:solidFill>
                          <a:latin typeface="Cambria Math"/>
                          <a:ea typeface="Cambria Math"/>
                        </a:rPr>
                        <m:t>𝑃𝐵𝐶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3399FF"/>
                    </a:solidFill>
                  </a:ln>
                  <a:solidFill>
                    <a:srgbClr val="3399FF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96" y="4281176"/>
                <a:ext cx="2131930" cy="430887"/>
              </a:xfrm>
              <a:prstGeom prst="rect">
                <a:avLst/>
              </a:prstGeom>
              <a:blipFill rotWithShape="1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2171221" y="4281176"/>
                <a:ext cx="4056367" cy="443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⇒</m:t>
                      </m:r>
                      <m:acc>
                        <m:accPr>
                          <m:chr m:val="̌"/>
                          <m:ctrlPr>
                            <a:rPr lang="ru-RU" sz="220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𝐴𝑃</m:t>
                          </m:r>
                        </m:e>
                      </m:acc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̌"/>
                          <m:ctrlPr>
                            <a:rPr lang="en-US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𝑃𝐶</m:t>
                          </m:r>
                        </m:e>
                      </m:acc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 (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св.вписан. углов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ru-RU" sz="2200" i="1" dirty="0">
                  <a:ln>
                    <a:solidFill>
                      <a:srgbClr val="0000FF"/>
                    </a:solidFill>
                  </a:ln>
                  <a:solidFill>
                    <a:srgbClr val="0000FF"/>
                  </a:solidFill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221" y="4281176"/>
                <a:ext cx="4056367" cy="443968"/>
              </a:xfrm>
              <a:prstGeom prst="rect">
                <a:avLst/>
              </a:prstGeom>
              <a:blipFill rotWithShape="1">
                <a:blip r:embed="rId36"/>
                <a:stretch>
                  <a:fillRect t="-4110" b="-178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369104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2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97" grpId="0" animBg="1"/>
      <p:bldP spid="93" grpId="0"/>
      <p:bldP spid="78" grpId="0"/>
      <p:bldP spid="12" grpId="0"/>
      <p:bldP spid="71" grpId="0"/>
      <p:bldP spid="74" grpId="0" animBg="1"/>
      <p:bldP spid="74" grpId="1" animBg="1"/>
      <p:bldP spid="69" grpId="0" animBg="1"/>
      <p:bldP spid="4" grpId="0" animBg="1"/>
      <p:bldP spid="3" grpId="0"/>
      <p:bldP spid="65" grpId="0"/>
      <p:bldP spid="73" grpId="0"/>
      <p:bldP spid="81" grpId="0"/>
      <p:bldP spid="82" grpId="0"/>
      <p:bldP spid="83" grpId="0"/>
      <p:bldP spid="98" grpId="0" animBg="1"/>
      <p:bldP spid="80" grpId="0" animBg="1"/>
      <p:bldP spid="56" grpId="0"/>
      <p:bldP spid="57" grpId="0"/>
      <p:bldP spid="5" grpId="0"/>
      <p:bldP spid="60" grpId="0"/>
      <p:bldP spid="61" grpId="0"/>
      <p:bldP spid="66" grpId="0"/>
      <p:bldP spid="68" grpId="0"/>
      <p:bldP spid="94" grpId="0" animBg="1"/>
      <p:bldP spid="110" grpId="0" animBg="1"/>
      <p:bldP spid="99" grpId="0"/>
      <p:bldP spid="96" grpId="0"/>
      <p:bldP spid="96" grpId="1"/>
      <p:bldP spid="92" grpId="0" animBg="1"/>
      <p:bldP spid="92" grpId="1" animBg="1"/>
      <p:bldP spid="67" grpId="0"/>
      <p:bldP spid="90" grpId="0"/>
      <p:bldP spid="91" grpId="0"/>
      <p:bldP spid="95" grpId="0"/>
      <p:bldP spid="76" grpId="0"/>
      <p:bldP spid="76" grpId="1"/>
      <p:bldP spid="75" grpId="0" animBg="1"/>
      <p:bldP spid="75" grpId="1" animBg="1"/>
      <p:bldP spid="59" grpId="0" animBg="1"/>
      <p:bldP spid="72" grpId="0" animBg="1"/>
      <p:bldP spid="70" grpId="0"/>
      <p:bldP spid="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Равнобедренный треугольник 77"/>
          <p:cNvSpPr/>
          <p:nvPr/>
        </p:nvSpPr>
        <p:spPr>
          <a:xfrm>
            <a:off x="6608968" y="2944705"/>
            <a:ext cx="2128960" cy="2289065"/>
          </a:xfrm>
          <a:prstGeom prst="triangle">
            <a:avLst>
              <a:gd name="adj" fmla="val 69413"/>
            </a:avLst>
          </a:prstGeom>
          <a:solidFill>
            <a:srgbClr val="B9B9FF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72" name="Равнобедренный треугольник 71"/>
          <p:cNvSpPr/>
          <p:nvPr/>
        </p:nvSpPr>
        <p:spPr>
          <a:xfrm rot="10800000">
            <a:off x="6588224" y="5238072"/>
            <a:ext cx="2149704" cy="446425"/>
          </a:xfrm>
          <a:prstGeom prst="triangle">
            <a:avLst>
              <a:gd name="adj" fmla="val 51600"/>
            </a:avLst>
          </a:prstGeom>
          <a:solidFill>
            <a:srgbClr val="BA75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ln>
                <a:solidFill>
                  <a:srgbClr val="99FF66"/>
                </a:solidFill>
              </a:ln>
              <a:solidFill>
                <a:srgbClr val="99FF66"/>
              </a:solidFill>
            </a:endParaRPr>
          </a:p>
        </p:txBody>
      </p:sp>
      <p:sp>
        <p:nvSpPr>
          <p:cNvPr id="9" name="Прямоугольный треугольник 8"/>
          <p:cNvSpPr/>
          <p:nvPr/>
        </p:nvSpPr>
        <p:spPr>
          <a:xfrm flipH="1" flipV="1">
            <a:off x="6582854" y="5233770"/>
            <a:ext cx="1033504" cy="454363"/>
          </a:xfrm>
          <a:prstGeom prst="rtTriangle">
            <a:avLst/>
          </a:prstGeom>
          <a:solidFill>
            <a:srgbClr val="97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Дуга 96"/>
          <p:cNvSpPr/>
          <p:nvPr/>
        </p:nvSpPr>
        <p:spPr>
          <a:xfrm rot="16200000">
            <a:off x="6395603" y="4967381"/>
            <a:ext cx="527266" cy="541390"/>
          </a:xfrm>
          <a:prstGeom prst="arc">
            <a:avLst>
              <a:gd name="adj1" fmla="val 5241315"/>
              <a:gd name="adj2" fmla="val 7222565"/>
            </a:avLst>
          </a:prstGeom>
          <a:noFill/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3399FF"/>
                </a:solidFill>
              </a:ln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546522" y="3517699"/>
                <a:ext cx="5538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1600" i="1" smtClean="0">
                              <a:ln>
                                <a:solidFill>
                                  <a:srgbClr val="3399FF"/>
                                </a:solidFill>
                              </a:ln>
                              <a:solidFill>
                                <a:srgbClr val="3399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sz="1600" b="0" i="1" smtClean="0">
                              <a:ln>
                                <a:solidFill>
                                  <a:srgbClr val="3399FF"/>
                                </a:solidFill>
                              </a:ln>
                              <a:solidFill>
                                <a:srgbClr val="3399FF"/>
                              </a:solidFill>
                              <a:latin typeface="Cambria Math"/>
                              <a:ea typeface="Cambria Math"/>
                            </a:rPr>
                            <m:t>30</m:t>
                          </m:r>
                        </m:e>
                        <m:sup>
                          <m:r>
                            <a:rPr lang="ru-RU" sz="1600" b="0" i="1" smtClean="0">
                              <a:ln>
                                <a:solidFill>
                                  <a:srgbClr val="3399FF"/>
                                </a:solidFill>
                              </a:ln>
                              <a:solidFill>
                                <a:srgbClr val="3399FF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sz="1600" dirty="0">
                  <a:ln>
                    <a:solidFill>
                      <a:srgbClr val="3399FF"/>
                    </a:solidFill>
                  </a:ln>
                  <a:solidFill>
                    <a:srgbClr val="3399FF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6522" y="3517699"/>
                <a:ext cx="553870" cy="3385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Овал 3"/>
          <p:cNvSpPr/>
          <p:nvPr/>
        </p:nvSpPr>
        <p:spPr>
          <a:xfrm rot="10800000">
            <a:off x="6221996" y="2851259"/>
            <a:ext cx="2886508" cy="2848279"/>
          </a:xfrm>
          <a:prstGeom prst="ellipse">
            <a:avLst/>
          </a:prstGeom>
          <a:noFill/>
          <a:ln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107504" y="389437"/>
            <a:ext cx="8928992" cy="2175467"/>
          </a:xfrm>
          <a:prstGeom prst="roundRect">
            <a:avLst>
              <a:gd name="adj" fmla="val 15187"/>
            </a:avLst>
          </a:prstGeom>
          <a:solidFill>
            <a:srgbClr val="FFE8C5"/>
          </a:solidFill>
          <a:ln w="28575">
            <a:solidFill>
              <a:srgbClr val="CC33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4017" y="389437"/>
                <a:ext cx="8964487" cy="21754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Точка </m:t>
                      </m:r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20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r>
                        <a:rPr lang="ru-RU" sz="2200" i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центр вписанной в треугольник АВС окружности.</m:t>
                      </m:r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 Прямая </m:t>
                      </m:r>
                    </m:oMath>
                  </m:oMathPara>
                </a14:m>
                <a:endParaRPr lang="ru-RU" sz="2200" b="0" i="1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ВО вторично пересекает о</m:t>
                      </m:r>
                      <m:r>
                        <a:rPr lang="ru-RU" sz="2200" i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писанн</m:t>
                      </m:r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ую</m:t>
                      </m:r>
                      <m:r>
                        <a:rPr lang="ru-RU" sz="2200" i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около этого</m:t>
                      </m:r>
                      <m:r>
                        <a:rPr lang="ru-RU" sz="2200" i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 треугольник</m:t>
                      </m:r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а</m:t>
                      </m:r>
                    </m:oMath>
                  </m:oMathPara>
                </a14:m>
                <a:endParaRPr lang="ru-RU" sz="2200" b="0" i="1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 окружност</m:t>
                      </m:r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ь</m:t>
                      </m:r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ru-RU" sz="22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в точке </m:t>
                      </m:r>
                      <m:r>
                        <m:rPr>
                          <m:nor/>
                        </m:rPr>
                        <a:rPr lang="en-US" sz="2200" b="0" i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P</m:t>
                      </m:r>
                      <m:r>
                        <m:rPr>
                          <m:nor/>
                        </m:rPr>
                        <a:rPr lang="en-US" sz="2200" b="0" i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200" b="0" i="1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а) Докажите, что </m:t>
                      </m:r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𝑂𝑃</m:t>
                      </m:r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𝐶𝑃</m:t>
                      </m:r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200" b="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б</m:t>
                      </m:r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) </m:t>
                      </m:r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Найдите</m:t>
                      </m:r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радиус о</m:t>
                      </m:r>
                      <m:r>
                        <a:rPr lang="ru-RU" sz="2200" i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писанной </m:t>
                      </m:r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около</m:t>
                      </m:r>
                      <m:r>
                        <a:rPr lang="ru-RU" sz="2200" i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 треугольник</m:t>
                      </m:r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а</m:t>
                      </m:r>
                      <m:r>
                        <a:rPr lang="ru-RU" sz="2200" i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 АВС окружности</m:t>
                      </m:r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, </m:t>
                      </m:r>
                    </m:oMath>
                  </m:oMathPara>
                </a14:m>
                <a:endParaRPr lang="ru-RU" sz="2200" b="0" i="1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если расстояние от точки </m:t>
                      </m:r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𝑃</m:t>
                      </m:r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 до прямой </m:t>
                      </m:r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𝐴𝐶</m:t>
                      </m:r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 равно </m:t>
                      </m:r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18</m:t>
                      </m:r>
                      <m:r>
                        <a:rPr lang="ru-RU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𝐴𝐵𝐶</m:t>
                      </m:r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60</m:t>
                          </m:r>
                        </m:e>
                        <m:sup>
                          <m:r>
                            <a:rPr lang="en-US" sz="2200" b="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p>
                      </m:sSup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en-US" sz="2200" b="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17" y="389437"/>
                <a:ext cx="8964487" cy="2175467"/>
              </a:xfrm>
              <a:prstGeom prst="rect">
                <a:avLst/>
              </a:prstGeom>
              <a:blipFill rotWithShape="1">
                <a:blip r:embed="rId9"/>
                <a:stretch>
                  <a:fillRect l="-136" b="-2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64661" y="2612734"/>
                <a:ext cx="1771639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б) Решение.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61" y="2612734"/>
                <a:ext cx="1771639" cy="430887"/>
              </a:xfrm>
              <a:prstGeom prst="rect">
                <a:avLst/>
              </a:prstGeom>
              <a:blipFill rotWithShape="1">
                <a:blip r:embed="rId10"/>
                <a:stretch>
                  <a:fillRect l="-690" b="-1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я соединительная линия 5"/>
          <p:cNvCxnSpPr/>
          <p:nvPr/>
        </p:nvCxnSpPr>
        <p:spPr>
          <a:xfrm flipV="1">
            <a:off x="7633301" y="2931617"/>
            <a:ext cx="473158" cy="2774739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Группа 38"/>
          <p:cNvGrpSpPr/>
          <p:nvPr/>
        </p:nvGrpSpPr>
        <p:grpSpPr>
          <a:xfrm rot="3720000" flipV="1">
            <a:off x="7386230" y="5235973"/>
            <a:ext cx="212997" cy="162000"/>
            <a:chOff x="7809382" y="4238468"/>
            <a:chExt cx="316488" cy="246644"/>
          </a:xfrm>
        </p:grpSpPr>
        <p:cxnSp>
          <p:nvCxnSpPr>
            <p:cNvPr id="40" name="Прямая соединительная линия 39"/>
            <p:cNvCxnSpPr/>
            <p:nvPr/>
          </p:nvCxnSpPr>
          <p:spPr>
            <a:xfrm rot="3720000" flipH="1">
              <a:off x="7926878" y="4203288"/>
              <a:ext cx="0" cy="234992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rot="15420000" flipH="1">
              <a:off x="7970082" y="4329323"/>
              <a:ext cx="246644" cy="64933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Прямая соединительная линия 48"/>
          <p:cNvCxnSpPr/>
          <p:nvPr/>
        </p:nvCxnSpPr>
        <p:spPr>
          <a:xfrm flipV="1">
            <a:off x="7621931" y="5217675"/>
            <a:ext cx="1116000" cy="477456"/>
          </a:xfrm>
          <a:prstGeom prst="line">
            <a:avLst/>
          </a:prstGeom>
          <a:ln w="25400">
            <a:solidFill>
              <a:srgbClr val="9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7431885" y="5589240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endParaRPr lang="ru-RU" sz="28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86037" y="3391535"/>
                <a:ext cx="23968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2.</m:t>
                      </m:r>
                      <m:r>
                        <a:rPr lang="en-US" sz="24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ru-RU" sz="280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∠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𝐴𝐵𝐶</m:t>
                      </m:r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60</m:t>
                          </m:r>
                        </m:e>
                        <m:sup>
                          <m:r>
                            <a:rPr lang="en-US" sz="2400" b="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sz="2200" dirty="0">
                  <a:ln>
                    <a:solidFill>
                      <a:srgbClr val="9301AB"/>
                    </a:solidFill>
                  </a:ln>
                  <a:solidFill>
                    <a:srgbClr val="9301AB"/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37" y="3391535"/>
                <a:ext cx="2396875" cy="461665"/>
              </a:xfrm>
              <a:prstGeom prst="rect">
                <a:avLst/>
              </a:prstGeom>
              <a:blipFill rotWithShape="1">
                <a:blip r:embed="rId11"/>
                <a:stretch>
                  <a:fillRect l="-5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78209" y="3007314"/>
                <a:ext cx="548368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1.  </m:t>
                      </m:r>
                      <m:r>
                        <a:rPr lang="en-US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ru-RU" sz="220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𝜌</m:t>
                      </m:r>
                      <m:d>
                        <m:dPr>
                          <m:ctrlPr>
                            <a:rPr lang="ru-RU" sz="22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  <m:r>
                            <a:rPr lang="ru-RU" sz="2200" i="1" smtClean="0"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en-US" sz="220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𝐴𝐶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200" b="0" i="1" smtClean="0">
                          <a:ln>
                            <a:solidFill>
                              <a:srgbClr val="00D7D2"/>
                            </a:solidFill>
                          </a:ln>
                          <a:solidFill>
                            <a:srgbClr val="00D7D2"/>
                          </a:solidFill>
                          <a:latin typeface="Cambria Math"/>
                          <a:ea typeface="Cambria Math"/>
                        </a:rPr>
                        <m:t>𝑃𝐻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где </m:t>
                      </m:r>
                      <m:r>
                        <a:rPr lang="en-US" sz="2200" b="0" i="1" smtClean="0">
                          <a:ln>
                            <a:solidFill>
                              <a:srgbClr val="00D7D2"/>
                            </a:solidFill>
                          </a:ln>
                          <a:solidFill>
                            <a:srgbClr val="00D7D2"/>
                          </a:solidFill>
                          <a:latin typeface="Cambria Math"/>
                          <a:ea typeface="Cambria Math"/>
                        </a:rPr>
                        <m:t>𝑃𝐻</m:t>
                      </m:r>
                      <m:r>
                        <a:rPr lang="en-US" sz="2200" i="1">
                          <a:latin typeface="Cambria Math"/>
                        </a:rPr>
                        <m:t>⊥</m:t>
                      </m:r>
                      <m:r>
                        <a:rPr lang="en-US" sz="2200" b="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𝐴𝐶</m:t>
                      </m:r>
                      <m:r>
                        <a:rPr lang="ru-RU" sz="2200" b="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a:rPr lang="ru-RU" sz="2200" i="1" smtClean="0">
                          <a:latin typeface="Cambria Math"/>
                        </a:rPr>
                        <m:t>и</m:t>
                      </m:r>
                      <m:r>
                        <a:rPr lang="ru-RU" sz="2200" b="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200" i="1">
                          <a:ln>
                            <a:solidFill>
                              <a:srgbClr val="00D7D2"/>
                            </a:solidFill>
                          </a:ln>
                          <a:solidFill>
                            <a:srgbClr val="00D7D2"/>
                          </a:solidFill>
                          <a:latin typeface="Cambria Math"/>
                          <a:ea typeface="Cambria Math"/>
                        </a:rPr>
                        <m:t>𝑃𝐻</m:t>
                      </m:r>
                      <m:r>
                        <a:rPr lang="ru-RU" sz="2200" b="0" i="1" smtClean="0">
                          <a:latin typeface="Cambria Math"/>
                        </a:rPr>
                        <m:t>=</m:t>
                      </m:r>
                      <m:r>
                        <a:rPr lang="ru-RU" sz="2200" b="0" i="1" smtClean="0">
                          <a:ln>
                            <a:solidFill>
                              <a:srgbClr val="00D7D2"/>
                            </a:solidFill>
                          </a:ln>
                          <a:solidFill>
                            <a:srgbClr val="00D7D2"/>
                          </a:solidFill>
                          <a:latin typeface="Cambria Math"/>
                        </a:rPr>
                        <m:t>18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00D7D2"/>
                    </a:solidFill>
                  </a:ln>
                  <a:solidFill>
                    <a:srgbClr val="00D7D2"/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09" y="3007314"/>
                <a:ext cx="5483681" cy="430887"/>
              </a:xfrm>
              <a:prstGeom prst="rect">
                <a:avLst/>
              </a:prstGeom>
              <a:blipFill rotWithShape="1">
                <a:blip r:embed="rId12"/>
                <a:stretch>
                  <a:fillRect l="-111" b="-84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Прямая соединительная линия 50"/>
          <p:cNvCxnSpPr/>
          <p:nvPr/>
        </p:nvCxnSpPr>
        <p:spPr>
          <a:xfrm flipV="1">
            <a:off x="7622066" y="5223765"/>
            <a:ext cx="0" cy="468000"/>
          </a:xfrm>
          <a:prstGeom prst="line">
            <a:avLst/>
          </a:prstGeom>
          <a:ln w="25400">
            <a:solidFill>
              <a:srgbClr val="00D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3541392" y="-27384"/>
                <a:ext cx="1894703" cy="430887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Задание </m:t>
                      </m:r>
                      <m:r>
                        <a:rPr lang="ru-RU" sz="2200" i="1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№1</m:t>
                      </m:r>
                      <m:r>
                        <a:rPr lang="en-US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6</m:t>
                      </m:r>
                      <m:r>
                        <a:rPr lang="ru-RU" sz="2200" i="1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1392" y="-27384"/>
                <a:ext cx="1894703" cy="430887"/>
              </a:xfrm>
              <a:prstGeom prst="rect">
                <a:avLst/>
              </a:prstGeom>
              <a:blipFill rotWithShape="1">
                <a:blip r:embed="rId21"/>
                <a:stretch>
                  <a:fillRect l="-1608" b="-10000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8" name="Прямая соединительная линия 107"/>
          <p:cNvCxnSpPr/>
          <p:nvPr/>
        </p:nvCxnSpPr>
        <p:spPr>
          <a:xfrm flipH="1" flipV="1">
            <a:off x="6582856" y="5230140"/>
            <a:ext cx="1044000" cy="461625"/>
          </a:xfrm>
          <a:prstGeom prst="line">
            <a:avLst/>
          </a:prstGeom>
          <a:ln w="25400">
            <a:solidFill>
              <a:srgbClr val="9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Группа 29"/>
          <p:cNvGrpSpPr/>
          <p:nvPr/>
        </p:nvGrpSpPr>
        <p:grpSpPr>
          <a:xfrm>
            <a:off x="6325922" y="2492896"/>
            <a:ext cx="2782582" cy="3105388"/>
            <a:chOff x="6156176" y="2492896"/>
            <a:chExt cx="2782582" cy="3105388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>
              <a:off x="6413109" y="5225037"/>
              <a:ext cx="2164881" cy="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rot="10800000" flipH="1">
              <a:off x="6413109" y="2933331"/>
              <a:ext cx="1523604" cy="2293165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7936713" y="2931617"/>
              <a:ext cx="641277" cy="2293165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8461428" y="5075063"/>
              <a:ext cx="4773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С</a:t>
              </a:r>
              <a:endParaRPr lang="ru-RU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156176" y="5075064"/>
              <a:ext cx="4773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А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800284" y="2492896"/>
              <a:ext cx="4773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B</a:t>
              </a:r>
              <a:endParaRPr lang="ru-RU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sp>
        <p:nvSpPr>
          <p:cNvPr id="98" name="Овал 97"/>
          <p:cNvSpPr/>
          <p:nvPr/>
        </p:nvSpPr>
        <p:spPr>
          <a:xfrm rot="5400000">
            <a:off x="7180285" y="3879925"/>
            <a:ext cx="1350000" cy="1330534"/>
          </a:xfrm>
          <a:prstGeom prst="ellipse">
            <a:avLst/>
          </a:prstGeom>
          <a:noFill/>
          <a:ln>
            <a:solidFill>
              <a:srgbClr val="00D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00D20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308284" y="4777988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</a:t>
            </a:r>
            <a:endParaRPr lang="ru-RU" sz="28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0" name="Дуга 79"/>
          <p:cNvSpPr/>
          <p:nvPr/>
        </p:nvSpPr>
        <p:spPr>
          <a:xfrm rot="336665" flipH="1">
            <a:off x="7557069" y="2981498"/>
            <a:ext cx="779119" cy="541390"/>
          </a:xfrm>
          <a:prstGeom prst="arc">
            <a:avLst>
              <a:gd name="adj1" fmla="val 3160142"/>
              <a:gd name="adj2" fmla="val 6580532"/>
            </a:avLst>
          </a:prstGeom>
          <a:noFill/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3399FF"/>
                </a:solidFill>
              </a:ln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64838" y="4654297"/>
                <a:ext cx="3067002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3</m:t>
                      </m:r>
                      <m:r>
                        <a:rPr lang="ru-RU" sz="220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sz="2200" b="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ru-RU" sz="2200" i="1" smtClean="0">
                          <a:ln>
                            <a:solidFill>
                              <a:srgbClr val="00D7D2"/>
                            </a:solidFill>
                          </a:ln>
                          <a:solidFill>
                            <a:srgbClr val="00D7D2"/>
                          </a:solidFill>
                          <a:latin typeface="Cambria Math"/>
                          <a:ea typeface="Cambria Math"/>
                        </a:rPr>
                        <m:t>∆ </m:t>
                      </m:r>
                      <m:r>
                        <a:rPr lang="en-US" sz="2200" b="0" i="1" smtClean="0">
                          <a:ln>
                            <a:solidFill>
                              <a:srgbClr val="00D7D2"/>
                            </a:solidFill>
                          </a:ln>
                          <a:solidFill>
                            <a:srgbClr val="00D7D2"/>
                          </a:solidFill>
                          <a:latin typeface="Cambria Math"/>
                          <a:ea typeface="Cambria Math"/>
                        </a:rPr>
                        <m:t>𝐴𝐻𝑃</m:t>
                      </m:r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прямоуг. 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38" y="4654297"/>
                <a:ext cx="3067002" cy="430887"/>
              </a:xfrm>
              <a:prstGeom prst="rect">
                <a:avLst/>
              </a:prstGeom>
              <a:blipFill rotWithShape="1">
                <a:blip r:embed="rId22"/>
                <a:stretch>
                  <a:fillRect l="-199" b="-8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Дуга 91"/>
          <p:cNvSpPr/>
          <p:nvPr/>
        </p:nvSpPr>
        <p:spPr>
          <a:xfrm rot="5400000" flipH="1">
            <a:off x="8329078" y="4967381"/>
            <a:ext cx="527266" cy="541390"/>
          </a:xfrm>
          <a:prstGeom prst="arc">
            <a:avLst>
              <a:gd name="adj1" fmla="val 5241315"/>
              <a:gd name="adj2" fmla="val 7222565"/>
            </a:avLst>
          </a:prstGeom>
          <a:noFill/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3399FF"/>
                </a:solidFill>
              </a:ln>
            </a:endParaRPr>
          </a:p>
        </p:txBody>
      </p:sp>
      <p:cxnSp>
        <p:nvCxnSpPr>
          <p:cNvPr id="109" name="Прямая соединительная линия 108"/>
          <p:cNvCxnSpPr>
            <a:stCxn id="59" idx="5"/>
          </p:cNvCxnSpPr>
          <p:nvPr/>
        </p:nvCxnSpPr>
        <p:spPr>
          <a:xfrm>
            <a:off x="7841132" y="4580982"/>
            <a:ext cx="913244" cy="64911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450936" y="4221010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</a:t>
            </a:r>
            <a:endParaRPr lang="ru-RU" sz="28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9" name="Овал 58"/>
          <p:cNvSpPr/>
          <p:nvPr/>
        </p:nvSpPr>
        <p:spPr>
          <a:xfrm>
            <a:off x="7795040" y="4534890"/>
            <a:ext cx="54000" cy="54000"/>
          </a:xfrm>
          <a:prstGeom prst="ellipse">
            <a:avLst/>
          </a:prstGeom>
          <a:solidFill>
            <a:srgbClr val="00D200"/>
          </a:solidFill>
          <a:ln>
            <a:solidFill>
              <a:srgbClr val="00D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Прямоугольник 90"/>
              <p:cNvSpPr/>
              <p:nvPr/>
            </p:nvSpPr>
            <p:spPr>
              <a:xfrm>
                <a:off x="107504" y="3789040"/>
                <a:ext cx="594983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ru-RU" sz="2200" i="1" smtClean="0">
                          <a:ln>
                            <a:solidFill>
                              <a:srgbClr val="9900FF"/>
                            </a:solidFill>
                          </a:ln>
                          <a:solidFill>
                            <a:srgbClr val="9900FF"/>
                          </a:solidFill>
                          <a:latin typeface="Cambria Math"/>
                          <a:ea typeface="Cambria Math"/>
                        </a:rPr>
                        <m:t>∆ </m:t>
                      </m:r>
                      <m:r>
                        <a:rPr lang="en-US" sz="2200" b="0" i="1" smtClean="0">
                          <a:ln>
                            <a:solidFill>
                              <a:srgbClr val="9900FF"/>
                            </a:solidFill>
                          </a:ln>
                          <a:solidFill>
                            <a:srgbClr val="9900FF"/>
                          </a:solidFill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en-US" sz="2200" i="1">
                          <a:ln>
                            <a:solidFill>
                              <a:srgbClr val="9900FF"/>
                            </a:solidFill>
                          </a:ln>
                          <a:solidFill>
                            <a:srgbClr val="9900FF"/>
                          </a:solidFill>
                          <a:latin typeface="Cambria Math"/>
                          <a:ea typeface="Cambria Math"/>
                        </a:rPr>
                        <m:t>𝐶</m:t>
                      </m:r>
                      <m:r>
                        <a:rPr lang="en-US" sz="2200" b="0" i="1" smtClean="0">
                          <a:ln>
                            <a:solidFill>
                              <a:srgbClr val="9900FF"/>
                            </a:solidFill>
                          </a:ln>
                          <a:solidFill>
                            <a:srgbClr val="9900FF"/>
                          </a:solidFill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ru-RU" sz="2200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ru-RU" sz="2200" b="0" i="0" smtClean="0">
                          <a:latin typeface="Cambria Math"/>
                          <a:ea typeface="Cambria Math"/>
                        </a:rPr>
                        <m:t>равнобедренный </m:t>
                      </m:r>
                      <m:d>
                        <m:dPr>
                          <m:ctrlPr>
                            <a:rPr lang="ru-RU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ru-RU" sz="2200" b="0" i="1" smtClean="0">
                              <a:latin typeface="Cambria Math"/>
                              <a:ea typeface="Cambria Math"/>
                            </a:rPr>
                            <m:t>по признаку</m:t>
                          </m:r>
                        </m:e>
                      </m:d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91" name="Прямоугольник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789040"/>
                <a:ext cx="5949834" cy="430887"/>
              </a:xfrm>
              <a:prstGeom prst="rect">
                <a:avLst/>
              </a:prstGeom>
              <a:blipFill rotWithShape="1">
                <a:blip r:embed="rId23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Прямоугольник 76"/>
              <p:cNvSpPr/>
              <p:nvPr/>
            </p:nvSpPr>
            <p:spPr>
              <a:xfrm>
                <a:off x="7505924" y="2913639"/>
                <a:ext cx="5538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160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1600" i="1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60</m:t>
                          </m:r>
                        </m:e>
                        <m:sup>
                          <m:r>
                            <a:rPr lang="ru-RU" sz="1600" i="1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sz="1600" dirty="0">
                  <a:ln>
                    <a:solidFill>
                      <a:srgbClr val="0000FF"/>
                    </a:solidFill>
                  </a:ln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7" name="Прямоугольник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924" y="2913639"/>
                <a:ext cx="553870" cy="338554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Дуга 83"/>
          <p:cNvSpPr/>
          <p:nvPr/>
        </p:nvSpPr>
        <p:spPr>
          <a:xfrm>
            <a:off x="7737528" y="2492896"/>
            <a:ext cx="756276" cy="839918"/>
          </a:xfrm>
          <a:prstGeom prst="arc">
            <a:avLst>
              <a:gd name="adj1" fmla="val 4596682"/>
              <a:gd name="adj2" fmla="val 7498970"/>
            </a:avLst>
          </a:prstGeom>
          <a:solidFill>
            <a:srgbClr val="7171FF">
              <a:alpha val="40000"/>
            </a:srgbClr>
          </a:solidFill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6873625" y="5162417"/>
                <a:ext cx="5538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1600" i="1" smtClean="0">
                              <a:ln>
                                <a:solidFill>
                                  <a:srgbClr val="3399FF"/>
                                </a:solidFill>
                              </a:ln>
                              <a:solidFill>
                                <a:srgbClr val="3399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sz="1600" b="0" i="1" smtClean="0">
                              <a:ln>
                                <a:solidFill>
                                  <a:srgbClr val="3399FF"/>
                                </a:solidFill>
                              </a:ln>
                              <a:solidFill>
                                <a:srgbClr val="3399FF"/>
                              </a:solidFill>
                              <a:latin typeface="Cambria Math"/>
                              <a:ea typeface="Cambria Math"/>
                            </a:rPr>
                            <m:t>30</m:t>
                          </m:r>
                        </m:e>
                        <m:sup>
                          <m:r>
                            <a:rPr lang="ru-RU" sz="1600" b="0" i="1" smtClean="0">
                              <a:ln>
                                <a:solidFill>
                                  <a:srgbClr val="3399FF"/>
                                </a:solidFill>
                              </a:ln>
                              <a:solidFill>
                                <a:srgbClr val="3399FF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sz="1600" dirty="0">
                  <a:ln>
                    <a:solidFill>
                      <a:srgbClr val="3399FF"/>
                    </a:solidFill>
                  </a:ln>
                  <a:solidFill>
                    <a:srgbClr val="3399FF"/>
                  </a:solidFill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3625" y="5162417"/>
                <a:ext cx="553870" cy="338554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Дуга 54"/>
          <p:cNvSpPr/>
          <p:nvPr/>
        </p:nvSpPr>
        <p:spPr>
          <a:xfrm rot="250189">
            <a:off x="7719260" y="3019207"/>
            <a:ext cx="779119" cy="541390"/>
          </a:xfrm>
          <a:prstGeom prst="arc">
            <a:avLst>
              <a:gd name="adj1" fmla="val 3160142"/>
              <a:gd name="adj2" fmla="val 6580532"/>
            </a:avLst>
          </a:prstGeom>
          <a:noFill/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3399FF"/>
                </a:solidFill>
              </a:ln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7548017" y="5219908"/>
                <a:ext cx="4940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n>
                            <a:solidFill>
                              <a:srgbClr val="00D7D2"/>
                            </a:solidFill>
                          </a:ln>
                          <a:solidFill>
                            <a:srgbClr val="00D7D2"/>
                          </a:solidFill>
                          <a:latin typeface="Cambria Math"/>
                        </a:rPr>
                        <m:t>18</m:t>
                      </m:r>
                    </m:oMath>
                  </m:oMathPara>
                </a14:m>
                <a:endParaRPr lang="ru-RU" dirty="0">
                  <a:ln>
                    <a:solidFill>
                      <a:srgbClr val="00D7D2"/>
                    </a:solidFill>
                  </a:ln>
                  <a:solidFill>
                    <a:srgbClr val="00D7D2"/>
                  </a:solidFill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8017" y="5219908"/>
                <a:ext cx="494046" cy="369332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122069" y="4168824"/>
                <a:ext cx="567406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b="0" i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𝐻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−середина </m:t>
                      </m:r>
                      <m:r>
                        <a:rPr lang="en-US" sz="2200" b="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𝐴𝐶</m:t>
                      </m:r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 (св−во. р/ б треуг.)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9301AB"/>
                    </a:solidFill>
                  </a:ln>
                  <a:solidFill>
                    <a:srgbClr val="9301AB"/>
                  </a:solidFill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69" y="4168824"/>
                <a:ext cx="5674067" cy="430887"/>
              </a:xfrm>
              <a:prstGeom prst="rect">
                <a:avLst/>
              </a:prstGeom>
              <a:blipFill rotWithShape="1">
                <a:blip r:embed="rId27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35496" y="5148695"/>
                <a:ext cx="138422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4</m:t>
                      </m:r>
                      <m:r>
                        <a:rPr lang="ru-RU" sz="2200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ru-RU" sz="2200" i="1" smtClean="0">
                          <a:latin typeface="Cambria Math"/>
                        </a:rPr>
                        <m:t> </m:t>
                      </m:r>
                      <m:r>
                        <a:rPr lang="en-US" sz="2200" b="0" i="1" smtClean="0">
                          <a:latin typeface="Cambria Math"/>
                        </a:rPr>
                        <m:t> </m:t>
                      </m:r>
                      <m:r>
                        <a:rPr lang="ru-RU" sz="2200" i="1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∆ АВС</m:t>
                      </m:r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: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5148695"/>
                <a:ext cx="1384225" cy="430887"/>
              </a:xfrm>
              <a:prstGeom prst="rect">
                <a:avLst/>
              </a:prstGeom>
              <a:blipFill rotWithShape="1">
                <a:blip r:embed="rId28"/>
                <a:stretch>
                  <a:fillRect l="-4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1331639" y="5004851"/>
                <a:ext cx="5056901" cy="728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2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  <m:r>
                            <a:rPr lang="ru-RU" sz="2200" b="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С</m:t>
                          </m:r>
                        </m:num>
                        <m:den>
                          <m:func>
                            <m:funcPr>
                              <m:ctrlPr>
                                <a:rPr lang="en-US" sz="2200" i="1" smtClean="0">
                                  <a:ln>
                                    <a:solidFill>
                                      <a:srgbClr val="7171FF"/>
                                    </a:solidFill>
                                  </a:ln>
                                  <a:solidFill>
                                    <a:srgbClr val="7171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>
                                  <a:ln>
                                    <a:solidFill>
                                      <a:srgbClr val="7171FF"/>
                                    </a:solidFill>
                                  </a:ln>
                                  <a:solidFill>
                                    <a:srgbClr val="7171FF"/>
                                  </a:solidFill>
                                  <a:latin typeface="Cambria Math"/>
                                  <a:ea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200" i="1" smtClean="0">
                                  <a:ln>
                                    <a:solidFill>
                                      <a:srgbClr val="7171FF"/>
                                    </a:solidFill>
                                  </a:ln>
                                  <a:solidFill>
                                    <a:srgbClr val="7171FF"/>
                                  </a:solidFill>
                                  <a:latin typeface="Cambria Math"/>
                                  <a:ea typeface="Cambria Math"/>
                                </a:rPr>
                                <m:t>∠</m:t>
                              </m:r>
                            </m:e>
                          </m:func>
                          <m:r>
                            <a:rPr lang="en-US" sz="2200" b="0" i="1" smtClean="0">
                              <a:ln>
                                <a:solidFill>
                                  <a:srgbClr val="7171FF"/>
                                </a:solidFill>
                              </a:ln>
                              <a:solidFill>
                                <a:srgbClr val="7171FF"/>
                              </a:solidFill>
                              <a:latin typeface="Cambria Math"/>
                              <a:ea typeface="Cambria Math"/>
                            </a:rPr>
                            <m:t>𝐴𝐵𝐶</m:t>
                          </m:r>
                        </m:den>
                      </m:f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sz="2200" b="0" i="1" smtClean="0">
                          <a:ln>
                            <a:solidFill>
                              <a:srgbClr val="CC3399"/>
                            </a:solidFill>
                          </a:ln>
                          <a:solidFill>
                            <a:srgbClr val="CC3399"/>
                          </a:solidFill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sz="2200" b="0" i="1" smtClean="0">
                          <a:ln>
                            <a:solidFill>
                              <a:srgbClr val="CC3399"/>
                            </a:solidFill>
                          </a:ln>
                          <a:solidFill>
                            <a:srgbClr val="CC3399"/>
                          </a:solidFill>
                          <a:latin typeface="Cambria Math"/>
                          <a:ea typeface="Cambria Math"/>
                        </a:rPr>
                        <m:t>𝑅</m:t>
                      </m:r>
                      <m:r>
                        <a:rPr lang="en-US" sz="2200" b="0" i="1" smtClean="0">
                          <a:ln>
                            <a:solidFill>
                              <a:srgbClr val="CC3399"/>
                            </a:solidFill>
                          </a:ln>
                          <a:solidFill>
                            <a:srgbClr val="CC3399"/>
                          </a:solidFill>
                          <a:latin typeface="Cambria Math"/>
                          <a:ea typeface="Cambria Math"/>
                        </a:rPr>
                        <m:t>  </m:t>
                      </m:r>
                      <m:d>
                        <m:dPr>
                          <m:ctrlPr>
                            <a:rPr lang="en-US" sz="22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ru-RU" sz="2200" b="0" i="1" smtClean="0">
                              <a:latin typeface="Cambria Math"/>
                              <a:ea typeface="Cambria Math"/>
                            </a:rPr>
                            <m:t>теорема синусов</m:t>
                          </m:r>
                        </m:e>
                      </m:d>
                    </m:oMath>
                  </m:oMathPara>
                </a14:m>
                <a:endParaRPr lang="ru-RU" sz="2200" dirty="0">
                  <a:ln>
                    <a:solidFill>
                      <a:srgbClr val="0000FF"/>
                    </a:solidFill>
                  </a:ln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39" y="5004851"/>
                <a:ext cx="5056901" cy="728405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2371362" y="5733594"/>
                <a:ext cx="2560678" cy="1151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b="0" i="1" smtClean="0">
                          <a:ln>
                            <a:solidFill>
                              <a:srgbClr val="CC3399"/>
                            </a:solidFill>
                          </a:ln>
                          <a:solidFill>
                            <a:srgbClr val="CC3399"/>
                          </a:solidFill>
                          <a:latin typeface="Cambria Math"/>
                          <a:ea typeface="Cambria Math"/>
                        </a:rPr>
                        <m:t>𝑅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ru-RU" sz="22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i="1" smtClean="0">
                              <a:latin typeface="Cambria Math"/>
                              <a:ea typeface="Cambria Math"/>
                            </a:rPr>
                            <m:t>36</m:t>
                          </m:r>
                          <m:rad>
                            <m:radPr>
                              <m:degHide m:val="on"/>
                              <m:ctrlPr>
                                <a:rPr lang="en-US" sz="220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ru-RU" sz="2200" i="1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ru-RU" sz="220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200" b="0" i="1" smtClean="0">
                          <a:ln>
                            <a:solidFill>
                              <a:srgbClr val="CC3399"/>
                            </a:solidFill>
                          </a:ln>
                          <a:solidFill>
                            <a:srgbClr val="CC3399"/>
                          </a:solidFill>
                          <a:latin typeface="Cambria Math"/>
                          <a:ea typeface="Cambria Math"/>
                        </a:rPr>
                        <m:t>36</m:t>
                      </m:r>
                    </m:oMath>
                  </m:oMathPara>
                </a14:m>
                <a:endParaRPr lang="ru-RU" sz="2200" dirty="0">
                  <a:ln>
                    <a:solidFill>
                      <a:srgbClr val="CC3399"/>
                    </a:solidFill>
                  </a:ln>
                  <a:solidFill>
                    <a:srgbClr val="CC3399"/>
                  </a:solidFill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362" y="5733594"/>
                <a:ext cx="2560678" cy="1151790"/>
              </a:xfrm>
              <a:prstGeom prst="rect">
                <a:avLst/>
              </a:prstGeom>
              <a:blipFill rotWithShape="1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Прямоугольник 89"/>
              <p:cNvSpPr/>
              <p:nvPr/>
            </p:nvSpPr>
            <p:spPr>
              <a:xfrm>
                <a:off x="2771800" y="4599711"/>
                <a:ext cx="3672408" cy="4708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𝐴𝐻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200" b="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18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200" b="0" i="1" smtClean="0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e>
                      </m:rad>
                      <m:r>
                        <a:rPr lang="ru-RU" sz="2200" i="1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i="1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𝐴𝐶</m:t>
                      </m:r>
                      <m:r>
                        <a:rPr lang="en-US" sz="2200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200" b="0" i="1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36</m:t>
                      </m:r>
                      <m:rad>
                        <m:radPr>
                          <m:degHide m:val="on"/>
                          <m:ctrlPr>
                            <a:rPr lang="en-US" sz="2200" i="1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200" i="1">
                              <a:ln>
                                <a:solidFill>
                                  <a:srgbClr val="0000FF"/>
                                </a:solidFill>
                              </a:ln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90" name="Прямоугольник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4599711"/>
                <a:ext cx="3672408" cy="470835"/>
              </a:xfrm>
              <a:prstGeom prst="rect">
                <a:avLst/>
              </a:prstGeom>
              <a:blipFill rotWithShape="1">
                <a:blip r:embed="rId31"/>
                <a:stretch>
                  <a:fillRect l="-1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3" name="Группа 92"/>
          <p:cNvGrpSpPr/>
          <p:nvPr/>
        </p:nvGrpSpPr>
        <p:grpSpPr>
          <a:xfrm>
            <a:off x="5469828" y="6165135"/>
            <a:ext cx="1504336" cy="558015"/>
            <a:chOff x="5076056" y="6237312"/>
            <a:chExt cx="1504336" cy="558015"/>
          </a:xfrm>
        </p:grpSpPr>
        <p:sp>
          <p:nvSpPr>
            <p:cNvPr id="94" name="Скругленный прямоугольник 93"/>
            <p:cNvSpPr/>
            <p:nvPr/>
          </p:nvSpPr>
          <p:spPr>
            <a:xfrm>
              <a:off x="5148064" y="6237312"/>
              <a:ext cx="1432328" cy="558015"/>
            </a:xfrm>
            <a:prstGeom prst="roundRect">
              <a:avLst/>
            </a:prstGeom>
            <a:solidFill>
              <a:srgbClr val="FFE8C5"/>
            </a:solidFill>
            <a:ln w="28575">
              <a:solidFill>
                <a:srgbClr val="CC3300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Прямоугольник 95"/>
                <p:cNvSpPr/>
                <p:nvPr/>
              </p:nvSpPr>
              <p:spPr>
                <a:xfrm>
                  <a:off x="5076056" y="6309320"/>
                  <a:ext cx="1438727" cy="430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200" b="0" i="1" smtClean="0">
                            <a:ln>
                              <a:solidFill>
                                <a:srgbClr val="FF0000"/>
                              </a:solidFill>
                            </a:ln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Ответ:</m:t>
                        </m:r>
                        <m:r>
                          <a:rPr lang="en-US" sz="2200" b="0" i="1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36</m:t>
                        </m:r>
                      </m:oMath>
                    </m:oMathPara>
                  </a14:m>
                  <a:endParaRPr lang="ru-RU" sz="2200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96" name="Прямоугольник 9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6056" y="6309320"/>
                  <a:ext cx="1438727" cy="430887"/>
                </a:xfrm>
                <a:prstGeom prst="rect">
                  <a:avLst/>
                </a:prstGeom>
                <a:blipFill rotWithShape="1"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319043" y="5794049"/>
                <a:ext cx="2452758" cy="748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b="0" i="1" smtClean="0">
                          <a:ln>
                            <a:solidFill>
                              <a:srgbClr val="CC3399"/>
                            </a:solidFill>
                          </a:ln>
                          <a:solidFill>
                            <a:srgbClr val="CC3399"/>
                          </a:solidFill>
                          <a:latin typeface="Cambria Math"/>
                          <a:ea typeface="Cambria Math"/>
                        </a:rPr>
                        <m:t>𝑅</m:t>
                      </m:r>
                      <m:r>
                        <a:rPr lang="ru-RU" sz="220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ru-RU" sz="22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𝐴</m:t>
                          </m:r>
                          <m:r>
                            <a:rPr lang="ru-RU" sz="2200" i="1">
                              <a:latin typeface="Cambria Math"/>
                              <a:ea typeface="Cambria Math"/>
                            </a:rPr>
                            <m:t>С</m:t>
                          </m:r>
                        </m:num>
                        <m:den>
                          <m:r>
                            <a:rPr lang="ru-RU" sz="220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/>
                                  <a:ea typeface="Cambria Math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US" sz="22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ru-RU" sz="2200" i="1" smtClean="0">
                                      <a:latin typeface="Cambria Math"/>
                                      <a:ea typeface="Cambria Math"/>
                                    </a:rPr>
                                    <m:t>60</m:t>
                                  </m:r>
                                </m:e>
                                <m:sup>
                                  <m:r>
                                    <a:rPr lang="ru-RU" sz="220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43" y="5794049"/>
                <a:ext cx="2452758" cy="748988"/>
              </a:xfrm>
              <a:prstGeom prst="rect">
                <a:avLst/>
              </a:prstGeom>
              <a:blipFill rotWithShape="1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311476" y="3430161"/>
                <a:ext cx="427674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ru-RU" sz="2200" i="1">
                          <a:ln>
                            <a:solidFill>
                              <a:srgbClr val="3399FF"/>
                            </a:solidFill>
                          </a:ln>
                          <a:solidFill>
                            <a:srgbClr val="3399FF"/>
                          </a:solidFill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2200" i="1">
                          <a:ln>
                            <a:solidFill>
                              <a:srgbClr val="3399FF"/>
                            </a:solidFill>
                          </a:ln>
                          <a:solidFill>
                            <a:srgbClr val="3399FF"/>
                          </a:solidFill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en-US" sz="2200" i="1" smtClean="0">
                          <a:ln>
                            <a:solidFill>
                              <a:srgbClr val="3399FF"/>
                            </a:solidFill>
                          </a:ln>
                          <a:solidFill>
                            <a:srgbClr val="3399FF"/>
                          </a:solidFill>
                          <a:latin typeface="Cambria Math"/>
                          <a:ea typeface="Cambria Math"/>
                        </a:rPr>
                        <m:t>𝐵</m:t>
                      </m:r>
                      <m:r>
                        <a:rPr lang="en-US" sz="2200" i="1">
                          <a:ln>
                            <a:solidFill>
                              <a:srgbClr val="3399FF"/>
                            </a:solidFill>
                          </a:ln>
                          <a:solidFill>
                            <a:srgbClr val="3399FF"/>
                          </a:solidFill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ru-RU" sz="22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sz="2200" i="1">
                          <a:ln>
                            <a:solidFill>
                              <a:srgbClr val="3399FF"/>
                            </a:solidFill>
                          </a:ln>
                          <a:solidFill>
                            <a:srgbClr val="3399FF"/>
                          </a:solidFill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2200" b="0" i="1" smtClean="0">
                          <a:ln>
                            <a:solidFill>
                              <a:srgbClr val="3399FF"/>
                            </a:solidFill>
                          </a:ln>
                          <a:solidFill>
                            <a:srgbClr val="3399FF"/>
                          </a:solidFill>
                          <a:latin typeface="Cambria Math"/>
                          <a:ea typeface="Cambria Math"/>
                        </a:rPr>
                        <m:t>𝐴𝐶</m:t>
                      </m:r>
                      <m:r>
                        <a:rPr lang="en-US" sz="2200" i="1">
                          <a:ln>
                            <a:solidFill>
                              <a:srgbClr val="3399FF"/>
                            </a:solidFill>
                          </a:ln>
                          <a:solidFill>
                            <a:srgbClr val="3399FF"/>
                          </a:solidFill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ru-RU" sz="22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sz="2200" i="1">
                          <a:ln>
                            <a:solidFill>
                              <a:srgbClr val="3399FF"/>
                            </a:solidFill>
                          </a:ln>
                          <a:solidFill>
                            <a:srgbClr val="3399FF"/>
                          </a:solidFill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2200" i="1">
                          <a:ln>
                            <a:solidFill>
                              <a:srgbClr val="3399FF"/>
                            </a:solidFill>
                          </a:ln>
                          <a:solidFill>
                            <a:srgbClr val="3399FF"/>
                          </a:solidFill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sz="2200" b="0" i="1" smtClean="0">
                          <a:ln>
                            <a:solidFill>
                              <a:srgbClr val="3399FF"/>
                            </a:solidFill>
                          </a:ln>
                          <a:solidFill>
                            <a:srgbClr val="3399FF"/>
                          </a:solidFill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en-US" sz="2200" i="1">
                          <a:ln>
                            <a:solidFill>
                              <a:srgbClr val="3399FF"/>
                            </a:solidFill>
                          </a:ln>
                          <a:solidFill>
                            <a:srgbClr val="3399FF"/>
                          </a:solidFill>
                          <a:latin typeface="Cambria Math"/>
                          <a:ea typeface="Cambria Math"/>
                        </a:rPr>
                        <m:t>𝐶</m:t>
                      </m:r>
                      <m:r>
                        <a:rPr lang="ru-RU" sz="2200" i="1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200" i="1" smtClean="0">
                              <a:ln>
                                <a:solidFill>
                                  <a:srgbClr val="3399FF"/>
                                </a:solidFill>
                              </a:ln>
                              <a:solidFill>
                                <a:srgbClr val="3399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n>
                                <a:solidFill>
                                  <a:srgbClr val="3399FF"/>
                                </a:solidFill>
                              </a:ln>
                              <a:solidFill>
                                <a:srgbClr val="3399FF"/>
                              </a:solidFill>
                              <a:latin typeface="Cambria Math"/>
                              <a:ea typeface="Cambria Math"/>
                            </a:rPr>
                            <m:t>30</m:t>
                          </m:r>
                        </m:e>
                        <m:sup>
                          <m:r>
                            <a:rPr lang="en-US" sz="2200" b="0" i="1" smtClean="0">
                              <a:ln>
                                <a:solidFill>
                                  <a:srgbClr val="3399FF"/>
                                </a:solidFill>
                              </a:ln>
                              <a:solidFill>
                                <a:srgbClr val="3399FF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sz="2200" dirty="0">
                  <a:ln>
                    <a:solidFill>
                      <a:srgbClr val="9301AB"/>
                    </a:solidFill>
                  </a:ln>
                  <a:solidFill>
                    <a:srgbClr val="9301AB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1476" y="3430161"/>
                <a:ext cx="4276748" cy="430887"/>
              </a:xfrm>
              <a:prstGeom prst="rect">
                <a:avLst/>
              </a:prstGeom>
              <a:blipFill rotWithShape="1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873227" y="5190951"/>
                <a:ext cx="5538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1600" i="1" smtClean="0">
                              <a:ln>
                                <a:solidFill>
                                  <a:srgbClr val="3399FF"/>
                                </a:solidFill>
                              </a:ln>
                              <a:solidFill>
                                <a:srgbClr val="3399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sz="1600" b="0" i="1" smtClean="0">
                              <a:ln>
                                <a:solidFill>
                                  <a:srgbClr val="3399FF"/>
                                </a:solidFill>
                              </a:ln>
                              <a:solidFill>
                                <a:srgbClr val="3399FF"/>
                              </a:solidFill>
                              <a:latin typeface="Cambria Math"/>
                              <a:ea typeface="Cambria Math"/>
                            </a:rPr>
                            <m:t>30</m:t>
                          </m:r>
                        </m:e>
                        <m:sup>
                          <m:r>
                            <a:rPr lang="ru-RU" sz="1600" b="0" i="1" smtClean="0">
                              <a:ln>
                                <a:solidFill>
                                  <a:srgbClr val="3399FF"/>
                                </a:solidFill>
                              </a:ln>
                              <a:solidFill>
                                <a:srgbClr val="3399FF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sz="1600" dirty="0">
                  <a:ln>
                    <a:solidFill>
                      <a:srgbClr val="3399FF"/>
                    </a:solidFill>
                  </a:ln>
                  <a:solidFill>
                    <a:srgbClr val="3399FF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3227" y="5190951"/>
                <a:ext cx="553870" cy="338554"/>
              </a:xfrm>
              <a:prstGeom prst="rect">
                <a:avLst/>
              </a:prstGeom>
              <a:blipFill rotWithShape="1"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836862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2" grpId="0" animBg="1"/>
      <p:bldP spid="72" grpId="1" animBg="1"/>
      <p:bldP spid="9" grpId="0" animBg="1"/>
      <p:bldP spid="9" grpId="1" animBg="1"/>
      <p:bldP spid="12" grpId="0"/>
      <p:bldP spid="3" grpId="0"/>
      <p:bldP spid="73" grpId="0"/>
      <p:bldP spid="79" grpId="0"/>
      <p:bldP spid="98" grpId="0" animBg="1"/>
      <p:bldP spid="70" grpId="0"/>
      <p:bldP spid="5" grpId="0"/>
      <p:bldP spid="67" grpId="0"/>
      <p:bldP spid="59" grpId="0" animBg="1"/>
      <p:bldP spid="91" grpId="0"/>
      <p:bldP spid="77" grpId="0"/>
      <p:bldP spid="84" grpId="0" animBg="1"/>
      <p:bldP spid="85" grpId="0"/>
      <p:bldP spid="8" grpId="0"/>
      <p:bldP spid="76" grpId="0"/>
      <p:bldP spid="87" grpId="0"/>
      <p:bldP spid="88" grpId="0"/>
      <p:bldP spid="89" grpId="0"/>
      <p:bldP spid="90" grpId="0"/>
      <p:bldP spid="100" grpId="0"/>
      <p:bldP spid="53" grpId="0"/>
      <p:bldP spid="5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8072</TotalTime>
  <Words>4844</Words>
  <Application>Microsoft Office PowerPoint</Application>
  <PresentationFormat>Экран (4:3)</PresentationFormat>
  <Paragraphs>468</Paragraphs>
  <Slides>20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Надежда Пронская</cp:lastModifiedBy>
  <cp:revision>677</cp:revision>
  <dcterms:created xsi:type="dcterms:W3CDTF">2019-07-23T07:41:36Z</dcterms:created>
  <dcterms:modified xsi:type="dcterms:W3CDTF">2020-01-09T11:34:35Z</dcterms:modified>
</cp:coreProperties>
</file>